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media/image10.svg" ContentType="image/svg+xml"/>
  <Override PartName="/ppt/media/image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 id="2147483672" r:id="rId4"/>
    <p:sldMasterId id="2147483684" r:id="rId5"/>
    <p:sldMasterId id="2147483696" r:id="rId6"/>
    <p:sldMasterId id="2147483708" r:id="rId7"/>
  </p:sldMasterIdLst>
  <p:notesMasterIdLst>
    <p:notesMasterId r:id="rId26"/>
  </p:notesMasterIdLst>
  <p:handoutMasterIdLst>
    <p:handoutMasterId r:id="rId27"/>
  </p:handoutMasterIdLst>
  <p:sldIdLst>
    <p:sldId id="256" r:id="rId8"/>
    <p:sldId id="257" r:id="rId9"/>
    <p:sldId id="259" r:id="rId10"/>
    <p:sldId id="282" r:id="rId11"/>
    <p:sldId id="281" r:id="rId12"/>
    <p:sldId id="258" r:id="rId13"/>
    <p:sldId id="280" r:id="rId14"/>
    <p:sldId id="283" r:id="rId15"/>
    <p:sldId id="261" r:id="rId16"/>
    <p:sldId id="265" r:id="rId17"/>
    <p:sldId id="287" r:id="rId18"/>
    <p:sldId id="288" r:id="rId19"/>
    <p:sldId id="293" r:id="rId20"/>
    <p:sldId id="289" r:id="rId21"/>
    <p:sldId id="260" r:id="rId22"/>
    <p:sldId id="285" r:id="rId23"/>
    <p:sldId id="286" r:id="rId24"/>
    <p:sldId id="275" r:id="rId25"/>
  </p:sldIdLst>
  <p:sldSz cx="12192000" cy="6858000"/>
  <p:notesSz cx="6858000" cy="9144000"/>
  <p:embeddedFontLst>
    <p:embeddedFont>
      <p:font typeface="汉仪文黑-45简" panose="00020600040101010101" charset="-122"/>
      <p:regular r:id="rId32"/>
    </p:embeddedFont>
    <p:embeddedFont>
      <p:font typeface="汉仪旗黑-60简" panose="00020600040101010101" charset="-122"/>
      <p:regular r:id="rId33"/>
    </p:embeddedFont>
    <p:embeddedFont>
      <p:font typeface="汉仪颜楷简" panose="00020600040101010101" charset="-122"/>
      <p:regular r:id="rId34"/>
    </p:embeddedFont>
    <p:embeddedFont>
      <p:font typeface="汉仪程行简" panose="00020600040101010101" charset="-122"/>
      <p:regular r:id="rId35"/>
    </p:embeddedFont>
    <p:embeddedFont>
      <p:font typeface="汉仪中楷简" panose="02010600000101010101" charset="-122"/>
      <p:regular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77108" initials="7"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86BC1"/>
    <a:srgbClr val="C4CDEB"/>
    <a:srgbClr val="EFDADA"/>
    <a:srgbClr val="F8F5F5"/>
    <a:srgbClr val="6681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0" d="100"/>
          <a:sy n="110" d="100"/>
        </p:scale>
        <p:origin x="5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7" Type="http://schemas.openxmlformats.org/officeDocument/2006/relationships/tags" Target="tags/tag8.xml"/><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notesMaster" Target="notesMasters/notesMaster1.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7-05T11:21:31.412"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汉仪文黑-45简" panose="00020600040101010101" charset="-122"/>
                <a:ea typeface="汉仪文黑-45简" panose="00020600040101010101" charset="-122"/>
                <a:sym typeface="汉仪文黑-45简" panose="00020600040101010101" charset="-122"/>
              </a:rPr>
            </a:fld>
            <a:endParaRPr lang="zh-CN" altLang="en-US">
              <a:latin typeface="汉仪文黑-45简" panose="00020600040101010101" charset="-122"/>
              <a:ea typeface="汉仪文黑-45简" panose="00020600040101010101" charset="-122"/>
              <a:sym typeface="汉仪文黑-45简"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汉仪文黑-45简" panose="00020600040101010101" charset="-122"/>
                <a:ea typeface="汉仪文黑-45简" panose="00020600040101010101" charset="-122"/>
                <a:sym typeface="汉仪文黑-45简" panose="00020600040101010101" charset="-122"/>
              </a:rPr>
            </a:fld>
            <a:endParaRPr lang="zh-CN" altLang="en-US">
              <a:latin typeface="汉仪文黑-45简" panose="00020600040101010101" charset="-122"/>
              <a:ea typeface="汉仪文黑-45简" panose="00020600040101010101" charset="-122"/>
              <a:sym typeface="汉仪文黑-45简"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algn="l" defTabSz="914400" rtl="0" eaLnBrk="1" latinLnBrk="0" hangingPunct="1">
      <a:defRPr sz="12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marL="914400" algn="l" defTabSz="914400" rtl="0" eaLnBrk="1" latinLnBrk="0" hangingPunct="1">
      <a:defRPr sz="12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marL="1371600" algn="l" defTabSz="914400" rtl="0" eaLnBrk="1" latinLnBrk="0" hangingPunct="1">
      <a:defRPr sz="12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marL="1828800" algn="l" defTabSz="914400" rtl="0" eaLnBrk="1" latinLnBrk="0" hangingPunct="1">
      <a:defRPr sz="12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6.svg"/><Relationship Id="rId4" Type="http://schemas.openxmlformats.org/officeDocument/2006/relationships/image" Target="../media/image5.pn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5" Type="http://schemas.openxmlformats.org/officeDocument/2006/relationships/image" Target="../media/image6.svg"/><Relationship Id="rId4" Type="http://schemas.openxmlformats.org/officeDocument/2006/relationships/image" Target="../media/image5.pn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5" Type="http://schemas.openxmlformats.org/officeDocument/2006/relationships/image" Target="../media/image6.svg"/><Relationship Id="rId4" Type="http://schemas.openxmlformats.org/officeDocument/2006/relationships/image" Target="../media/image5.pn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0" y="0"/>
            <a:ext cx="12192635" cy="6857365"/>
          </a:xfrm>
          <a:prstGeom prst="rect">
            <a:avLst/>
          </a:prstGeom>
          <a:solidFill>
            <a:srgbClr val="F8F5F5">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8"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2762" t="26642" r="22362" b="26720"/>
          <a:stretch>
            <a:fillRect/>
          </a:stretch>
        </p:blipFill>
        <p:spPr>
          <a:xfrm>
            <a:off x="1870075" y="0"/>
            <a:ext cx="10321925" cy="6856730"/>
          </a:xfrm>
          <a:prstGeom prst="rect">
            <a:avLst/>
          </a:prstGeom>
        </p:spPr>
      </p:pic>
      <p:pic>
        <p:nvPicPr>
          <p:cNvPr id="9" name="图形 8"/>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2228215"/>
            <a:ext cx="1793875" cy="4628515"/>
          </a:xfrm>
          <a:prstGeom prst="rect">
            <a:avLst/>
          </a:prstGeom>
        </p:spPr>
      </p:pic>
      <p:pic>
        <p:nvPicPr>
          <p:cNvPr id="11" name="图形 10"/>
          <p:cNvPicPr>
            <a:picLocks noChangeAspect="1"/>
          </p:cNvPicPr>
          <p:nvPr userDrawn="1"/>
        </p:nvPicPr>
        <p:blipFill>
          <a:blip r:embed="rId6">
            <a:extLst>
              <a:ext uri="{96DAC541-7B7A-43D3-8B79-37D633B846F1}">
                <asvg:svgBlip xmlns:asvg="http://schemas.microsoft.com/office/drawing/2016/SVG/main" r:embed="rId7"/>
              </a:ext>
            </a:extLst>
          </a:blip>
          <a:srcRect l="18367" t="35875" b="-4972"/>
          <a:stretch>
            <a:fillRect/>
          </a:stretch>
        </p:blipFill>
        <p:spPr>
          <a:xfrm>
            <a:off x="0" y="0"/>
            <a:ext cx="1245870" cy="28575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0" y="0"/>
            <a:ext cx="12192635" cy="6857365"/>
          </a:xfrm>
          <a:prstGeom prst="rect">
            <a:avLst/>
          </a:prstGeom>
          <a:solidFill>
            <a:srgbClr val="F8F5F5">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8"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2762" t="26642" r="22362" b="26720"/>
          <a:stretch>
            <a:fillRect/>
          </a:stretch>
        </p:blipFill>
        <p:spPr>
          <a:xfrm>
            <a:off x="1870075" y="0"/>
            <a:ext cx="10321925" cy="6856730"/>
          </a:xfrm>
          <a:prstGeom prst="rect">
            <a:avLst/>
          </a:prstGeom>
        </p:spPr>
      </p:pic>
      <p:pic>
        <p:nvPicPr>
          <p:cNvPr id="9" name="图形 8"/>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2228215"/>
            <a:ext cx="1793875" cy="4628515"/>
          </a:xfrm>
          <a:prstGeom prst="rect">
            <a:avLst/>
          </a:prstGeom>
        </p:spPr>
      </p:pic>
      <p:pic>
        <p:nvPicPr>
          <p:cNvPr id="11" name="图形 10"/>
          <p:cNvPicPr>
            <a:picLocks noChangeAspect="1"/>
          </p:cNvPicPr>
          <p:nvPr userDrawn="1"/>
        </p:nvPicPr>
        <p:blipFill>
          <a:blip r:embed="rId6">
            <a:extLst>
              <a:ext uri="{96DAC541-7B7A-43D3-8B79-37D633B846F1}">
                <asvg:svgBlip xmlns:asvg="http://schemas.microsoft.com/office/drawing/2016/SVG/main" r:embed="rId7"/>
              </a:ext>
            </a:extLst>
          </a:blip>
          <a:srcRect l="18367" t="35875" b="-4972"/>
          <a:stretch>
            <a:fillRect/>
          </a:stretch>
        </p:blipFill>
        <p:spPr>
          <a:xfrm>
            <a:off x="0" y="0"/>
            <a:ext cx="1245870" cy="28575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idx="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sz="28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sz="24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0" y="0"/>
            <a:ext cx="12192635" cy="6857365"/>
          </a:xfrm>
          <a:prstGeom prst="rect">
            <a:avLst/>
          </a:prstGeom>
          <a:solidFill>
            <a:srgbClr val="F8F5F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nvGrpSpPr>
          <p:cNvPr id="2" name="组合 1"/>
          <p:cNvGrpSpPr/>
          <p:nvPr userDrawn="1"/>
        </p:nvGrpSpPr>
        <p:grpSpPr>
          <a:xfrm>
            <a:off x="0" y="0"/>
            <a:ext cx="12330322" cy="6784975"/>
            <a:chOff x="0" y="0"/>
            <a:chExt cx="29965" cy="10685"/>
          </a:xfrm>
        </p:grpSpPr>
        <p:pic>
          <p:nvPicPr>
            <p:cNvPr id="9" name="图形 8"/>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863" y="5263"/>
              <a:ext cx="2102" cy="5422"/>
            </a:xfrm>
            <a:prstGeom prst="rect">
              <a:avLst/>
            </a:prstGeom>
          </p:spPr>
        </p:pic>
        <p:pic>
          <p:nvPicPr>
            <p:cNvPr id="11" name="图形 10"/>
            <p:cNvPicPr>
              <a:picLocks noChangeAspect="1"/>
            </p:cNvPicPr>
            <p:nvPr userDrawn="1"/>
          </p:nvPicPr>
          <p:blipFill>
            <a:blip r:embed="rId4">
              <a:extLst>
                <a:ext uri="{96DAC541-7B7A-43D3-8B79-37D633B846F1}">
                  <asvg:svgBlip xmlns:asvg="http://schemas.microsoft.com/office/drawing/2016/SVG/main" r:embed="rId5"/>
                </a:ext>
              </a:extLst>
            </a:blip>
            <a:srcRect l="18367" t="35875" b="-4972"/>
            <a:stretch>
              <a:fillRect/>
            </a:stretch>
          </p:blipFill>
          <p:spPr>
            <a:xfrm>
              <a:off x="0" y="0"/>
              <a:ext cx="1322" cy="3037"/>
            </a:xfrm>
            <a:prstGeom prst="rect">
              <a:avLst/>
            </a:prstGeom>
          </p:spPr>
        </p:pic>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0" y="0"/>
            <a:ext cx="12192635" cy="6857365"/>
          </a:xfrm>
          <a:prstGeom prst="rect">
            <a:avLst/>
          </a:prstGeom>
          <a:solidFill>
            <a:srgbClr val="F8F5F5">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8"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2762" t="26642" r="22362" b="26720"/>
          <a:stretch>
            <a:fillRect/>
          </a:stretch>
        </p:blipFill>
        <p:spPr>
          <a:xfrm>
            <a:off x="1870075" y="0"/>
            <a:ext cx="10321925" cy="6856730"/>
          </a:xfrm>
          <a:prstGeom prst="rect">
            <a:avLst/>
          </a:prstGeom>
        </p:spPr>
      </p:pic>
      <p:pic>
        <p:nvPicPr>
          <p:cNvPr id="9" name="图形 8"/>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2228215"/>
            <a:ext cx="1793875" cy="4628515"/>
          </a:xfrm>
          <a:prstGeom prst="rect">
            <a:avLst/>
          </a:prstGeom>
        </p:spPr>
      </p:pic>
      <p:pic>
        <p:nvPicPr>
          <p:cNvPr id="11" name="图形 10"/>
          <p:cNvPicPr>
            <a:picLocks noChangeAspect="1"/>
          </p:cNvPicPr>
          <p:nvPr userDrawn="1"/>
        </p:nvPicPr>
        <p:blipFill>
          <a:blip r:embed="rId6">
            <a:extLst>
              <a:ext uri="{96DAC541-7B7A-43D3-8B79-37D633B846F1}">
                <asvg:svgBlip xmlns:asvg="http://schemas.microsoft.com/office/drawing/2016/SVG/main" r:embed="rId7"/>
              </a:ext>
            </a:extLst>
          </a:blip>
          <a:srcRect l="18367" t="35875" b="-4972"/>
          <a:stretch>
            <a:fillRect/>
          </a:stretch>
        </p:blipFill>
        <p:spPr>
          <a:xfrm>
            <a:off x="0" y="0"/>
            <a:ext cx="1245870" cy="28575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idx="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sz="28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sz="24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0" y="0"/>
            <a:ext cx="12192635" cy="6857365"/>
          </a:xfrm>
          <a:prstGeom prst="rect">
            <a:avLst/>
          </a:prstGeom>
          <a:solidFill>
            <a:srgbClr val="F8F5F5">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8"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2762" t="26642" r="22362" b="26720"/>
          <a:stretch>
            <a:fillRect/>
          </a:stretch>
        </p:blipFill>
        <p:spPr>
          <a:xfrm>
            <a:off x="1870075" y="0"/>
            <a:ext cx="10321925" cy="6856730"/>
          </a:xfrm>
          <a:prstGeom prst="rect">
            <a:avLst/>
          </a:prstGeom>
        </p:spPr>
      </p:pic>
      <p:pic>
        <p:nvPicPr>
          <p:cNvPr id="9" name="图形 8"/>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2228215"/>
            <a:ext cx="1793875" cy="4628515"/>
          </a:xfrm>
          <a:prstGeom prst="rect">
            <a:avLst/>
          </a:prstGeom>
        </p:spPr>
      </p:pic>
      <p:pic>
        <p:nvPicPr>
          <p:cNvPr id="11" name="图形 10"/>
          <p:cNvPicPr>
            <a:picLocks noChangeAspect="1"/>
          </p:cNvPicPr>
          <p:nvPr userDrawn="1"/>
        </p:nvPicPr>
        <p:blipFill>
          <a:blip r:embed="rId6">
            <a:extLst>
              <a:ext uri="{96DAC541-7B7A-43D3-8B79-37D633B846F1}">
                <asvg:svgBlip xmlns:asvg="http://schemas.microsoft.com/office/drawing/2016/SVG/main" r:embed="rId7"/>
              </a:ext>
            </a:extLst>
          </a:blip>
          <a:srcRect l="18367" t="35875" b="-4972"/>
          <a:stretch>
            <a:fillRect/>
          </a:stretch>
        </p:blipFill>
        <p:spPr>
          <a:xfrm>
            <a:off x="0" y="0"/>
            <a:ext cx="1245870" cy="28575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idx="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sz="28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sz="24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0" y="0"/>
            <a:ext cx="12192635" cy="6857365"/>
          </a:xfrm>
          <a:prstGeom prst="rect">
            <a:avLst/>
          </a:prstGeom>
          <a:solidFill>
            <a:srgbClr val="F8F5F5">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8"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2762" t="26642" r="22362" b="26720"/>
          <a:stretch>
            <a:fillRect/>
          </a:stretch>
        </p:blipFill>
        <p:spPr>
          <a:xfrm>
            <a:off x="1870075" y="0"/>
            <a:ext cx="10321925" cy="6856730"/>
          </a:xfrm>
          <a:prstGeom prst="rect">
            <a:avLst/>
          </a:prstGeom>
        </p:spPr>
      </p:pic>
      <p:pic>
        <p:nvPicPr>
          <p:cNvPr id="9" name="图形 8"/>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2228215"/>
            <a:ext cx="1793875" cy="4628515"/>
          </a:xfrm>
          <a:prstGeom prst="rect">
            <a:avLst/>
          </a:prstGeom>
        </p:spPr>
      </p:pic>
      <p:pic>
        <p:nvPicPr>
          <p:cNvPr id="11" name="图形 10"/>
          <p:cNvPicPr>
            <a:picLocks noChangeAspect="1"/>
          </p:cNvPicPr>
          <p:nvPr userDrawn="1"/>
        </p:nvPicPr>
        <p:blipFill>
          <a:blip r:embed="rId6">
            <a:extLst>
              <a:ext uri="{96DAC541-7B7A-43D3-8B79-37D633B846F1}">
                <asvg:svgBlip xmlns:asvg="http://schemas.microsoft.com/office/drawing/2016/SVG/main" r:embed="rId7"/>
              </a:ext>
            </a:extLst>
          </a:blip>
          <a:srcRect l="18367" t="35875" b="-4972"/>
          <a:stretch>
            <a:fillRect/>
          </a:stretch>
        </p:blipFill>
        <p:spPr>
          <a:xfrm>
            <a:off x="0" y="0"/>
            <a:ext cx="1245870" cy="28575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0" y="0"/>
            <a:ext cx="12192635" cy="6857365"/>
          </a:xfrm>
          <a:prstGeom prst="rect">
            <a:avLst/>
          </a:prstGeom>
          <a:solidFill>
            <a:srgbClr val="F8F5F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nvGrpSpPr>
          <p:cNvPr id="2" name="组合 1"/>
          <p:cNvGrpSpPr/>
          <p:nvPr userDrawn="1"/>
        </p:nvGrpSpPr>
        <p:grpSpPr>
          <a:xfrm>
            <a:off x="0" y="0"/>
            <a:ext cx="12330322" cy="6784975"/>
            <a:chOff x="0" y="0"/>
            <a:chExt cx="29965" cy="10685"/>
          </a:xfrm>
        </p:grpSpPr>
        <p:pic>
          <p:nvPicPr>
            <p:cNvPr id="9" name="图形 8"/>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863" y="5263"/>
              <a:ext cx="2102" cy="5422"/>
            </a:xfrm>
            <a:prstGeom prst="rect">
              <a:avLst/>
            </a:prstGeom>
          </p:spPr>
        </p:pic>
        <p:pic>
          <p:nvPicPr>
            <p:cNvPr id="11" name="图形 10"/>
            <p:cNvPicPr>
              <a:picLocks noChangeAspect="1"/>
            </p:cNvPicPr>
            <p:nvPr userDrawn="1"/>
          </p:nvPicPr>
          <p:blipFill>
            <a:blip r:embed="rId4">
              <a:extLst>
                <a:ext uri="{96DAC541-7B7A-43D3-8B79-37D633B846F1}">
                  <asvg:svgBlip xmlns:asvg="http://schemas.microsoft.com/office/drawing/2016/SVG/main" r:embed="rId5"/>
                </a:ext>
              </a:extLst>
            </a:blip>
            <a:srcRect l="18367" t="35875" b="-4972"/>
            <a:stretch>
              <a:fillRect/>
            </a:stretch>
          </p:blipFill>
          <p:spPr>
            <a:xfrm>
              <a:off x="0" y="0"/>
              <a:ext cx="1322" cy="3037"/>
            </a:xfrm>
            <a:prstGeom prst="rect">
              <a:avLst/>
            </a:prstGeom>
          </p:spPr>
        </p:pic>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sz="28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sz="24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0" y="0"/>
            <a:ext cx="12192635" cy="6857365"/>
          </a:xfrm>
          <a:prstGeom prst="rect">
            <a:avLst/>
          </a:prstGeom>
          <a:solidFill>
            <a:srgbClr val="F8F5F5">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8"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2762" t="26642" r="22362" b="26720"/>
          <a:stretch>
            <a:fillRect/>
          </a:stretch>
        </p:blipFill>
        <p:spPr>
          <a:xfrm>
            <a:off x="1870075" y="0"/>
            <a:ext cx="10321925" cy="6856730"/>
          </a:xfrm>
          <a:prstGeom prst="rect">
            <a:avLst/>
          </a:prstGeom>
        </p:spPr>
      </p:pic>
      <p:pic>
        <p:nvPicPr>
          <p:cNvPr id="9" name="图形 8"/>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2228215"/>
            <a:ext cx="1793875" cy="4628515"/>
          </a:xfrm>
          <a:prstGeom prst="rect">
            <a:avLst/>
          </a:prstGeom>
        </p:spPr>
      </p:pic>
      <p:pic>
        <p:nvPicPr>
          <p:cNvPr id="11" name="图形 10"/>
          <p:cNvPicPr>
            <a:picLocks noChangeAspect="1"/>
          </p:cNvPicPr>
          <p:nvPr userDrawn="1"/>
        </p:nvPicPr>
        <p:blipFill>
          <a:blip r:embed="rId6">
            <a:extLst>
              <a:ext uri="{96DAC541-7B7A-43D3-8B79-37D633B846F1}">
                <asvg:svgBlip xmlns:asvg="http://schemas.microsoft.com/office/drawing/2016/SVG/main" r:embed="rId7"/>
              </a:ext>
            </a:extLst>
          </a:blip>
          <a:srcRect l="18367" t="35875" b="-4972"/>
          <a:stretch>
            <a:fillRect/>
          </a:stretch>
        </p:blipFill>
        <p:spPr>
          <a:xfrm>
            <a:off x="0" y="0"/>
            <a:ext cx="1245870" cy="28575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0" y="0"/>
            <a:ext cx="12192635" cy="6857365"/>
          </a:xfrm>
          <a:prstGeom prst="rect">
            <a:avLst/>
          </a:prstGeom>
          <a:solidFill>
            <a:srgbClr val="F8F5F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nvGrpSpPr>
          <p:cNvPr id="2" name="组合 1"/>
          <p:cNvGrpSpPr/>
          <p:nvPr userDrawn="1"/>
        </p:nvGrpSpPr>
        <p:grpSpPr>
          <a:xfrm>
            <a:off x="0" y="0"/>
            <a:ext cx="12330322" cy="6784975"/>
            <a:chOff x="0" y="0"/>
            <a:chExt cx="29965" cy="10685"/>
          </a:xfrm>
        </p:grpSpPr>
        <p:pic>
          <p:nvPicPr>
            <p:cNvPr id="9" name="图形 8"/>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863" y="5263"/>
              <a:ext cx="2102" cy="5422"/>
            </a:xfrm>
            <a:prstGeom prst="rect">
              <a:avLst/>
            </a:prstGeom>
          </p:spPr>
        </p:pic>
        <p:pic>
          <p:nvPicPr>
            <p:cNvPr id="11" name="图形 10"/>
            <p:cNvPicPr>
              <a:picLocks noChangeAspect="1"/>
            </p:cNvPicPr>
            <p:nvPr userDrawn="1"/>
          </p:nvPicPr>
          <p:blipFill>
            <a:blip r:embed="rId4">
              <a:extLst>
                <a:ext uri="{96DAC541-7B7A-43D3-8B79-37D633B846F1}">
                  <asvg:svgBlip xmlns:asvg="http://schemas.microsoft.com/office/drawing/2016/SVG/main" r:embed="rId5"/>
                </a:ext>
              </a:extLst>
            </a:blip>
            <a:srcRect l="18367" t="35875" b="-4972"/>
            <a:stretch>
              <a:fillRect/>
            </a:stretch>
          </p:blipFill>
          <p:spPr>
            <a:xfrm>
              <a:off x="0" y="0"/>
              <a:ext cx="1322" cy="3037"/>
            </a:xfrm>
            <a:prstGeom prst="rect">
              <a:avLst/>
            </a:prstGeom>
          </p:spPr>
        </p:pic>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sz="28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sz="24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sz="28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sz="24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2" Type="http://schemas.openxmlformats.org/officeDocument/2006/relationships/theme" Target="../theme/theme5.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2" Type="http://schemas.openxmlformats.org/officeDocument/2006/relationships/theme" Target="../theme/theme6.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comments" Target="../comments/comment1.xml"/><Relationship Id="rId5" Type="http://schemas.openxmlformats.org/officeDocument/2006/relationships/slideLayout" Target="../slideLayouts/slideLayout1.xml"/><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2.png"/><Relationship Id="rId3" Type="http://schemas.openxmlformats.org/officeDocument/2006/relationships/tags" Target="../tags/tag1.xml"/><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56.xml"/><Relationship Id="rId6" Type="http://schemas.openxmlformats.org/officeDocument/2006/relationships/image" Target="../media/image25.png"/><Relationship Id="rId5" Type="http://schemas.openxmlformats.org/officeDocument/2006/relationships/tags" Target="../tags/tag4.xml"/><Relationship Id="rId4" Type="http://schemas.openxmlformats.org/officeDocument/2006/relationships/image" Target="../media/image24.png"/><Relationship Id="rId3" Type="http://schemas.openxmlformats.org/officeDocument/2006/relationships/tags" Target="../tags/tag3.xml"/><Relationship Id="rId2" Type="http://schemas.openxmlformats.org/officeDocument/2006/relationships/image" Target="../media/image23.png"/><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tags" Target="../tags/tag7.xml"/><Relationship Id="rId4" Type="http://schemas.openxmlformats.org/officeDocument/2006/relationships/image" Target="../media/image27.png"/><Relationship Id="rId3" Type="http://schemas.openxmlformats.org/officeDocument/2006/relationships/tags" Target="../tags/tag6.xml"/><Relationship Id="rId2" Type="http://schemas.openxmlformats.org/officeDocument/2006/relationships/image" Target="../media/image26.png"/><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image" Target="../media/image9.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259"/>
          <p:cNvSpPr>
            <a:spLocks noChangeArrowheads="1"/>
          </p:cNvSpPr>
          <p:nvPr userDrawn="1"/>
        </p:nvSpPr>
        <p:spPr bwMode="auto">
          <a:xfrm>
            <a:off x="1948815" y="3480435"/>
            <a:ext cx="6734810"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lnSpc>
                <a:spcPct val="150000"/>
              </a:lnSpc>
              <a:buNone/>
            </a:pPr>
            <a:r>
              <a:rPr lang="en-US" altLang="zh-CN" sz="1200"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1800"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基于</a:t>
            </a:r>
            <a:r>
              <a:rPr sz="1800"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HTML，CSS，JavaScripe三者交互实现的本地论坛</a:t>
            </a:r>
            <a:endParaRPr sz="1800"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algn="l">
              <a:lnSpc>
                <a:spcPct val="150000"/>
              </a:lnSpc>
              <a:buNone/>
            </a:pPr>
            <a:r>
              <a:rPr lang="en-US" altLang="zh-CN" sz="1800"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1800"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给北信科校园内流浪的小动物更加科学有效的帮助</a:t>
            </a:r>
            <a:endParaRPr lang="zh-CN" altLang="en-US" sz="1800"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12" name="矩形 259"/>
          <p:cNvSpPr>
            <a:spLocks noChangeArrowheads="1"/>
          </p:cNvSpPr>
          <p:nvPr userDrawn="1"/>
        </p:nvSpPr>
        <p:spPr bwMode="auto">
          <a:xfrm>
            <a:off x="1903095" y="2214245"/>
            <a:ext cx="6960235" cy="923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en-US" altLang="zh-CN" sz="6000" b="1" dirty="0">
                <a:solidFill>
                  <a:srgbClr val="586BC1">
                    <a:alpha val="75000"/>
                  </a:srgbClr>
                </a:solidFill>
                <a:latin typeface="汉仪旗黑-60简" panose="00020600040101010101" charset="-122"/>
                <a:ea typeface="汉仪旗黑-60简" panose="00020600040101010101" charset="-122"/>
                <a:cs typeface="汉仪旗黑-60简" panose="00020600040101010101" charset="-122"/>
                <a:sym typeface="Arial" panose="020B0604020202020204" pitchFamily="34" charset="0"/>
              </a:rPr>
              <a:t>BistuAnimals</a:t>
            </a:r>
            <a:endParaRPr lang="zh-CN" altLang="en-US" sz="6000" b="1" dirty="0">
              <a:solidFill>
                <a:srgbClr val="586BC1">
                  <a:alpha val="75000"/>
                </a:srgbClr>
              </a:solidFill>
              <a:latin typeface="汉仪旗黑-60简" panose="00020600040101010101" charset="-122"/>
              <a:ea typeface="汉仪旗黑-60简" panose="00020600040101010101" charset="-122"/>
              <a:cs typeface="汉仪旗黑-60简" panose="00020600040101010101" charset="-122"/>
              <a:sym typeface="Arial" panose="020B0604020202020204" pitchFamily="34" charset="0"/>
            </a:endParaRPr>
          </a:p>
        </p:txBody>
      </p:sp>
      <p:cxnSp>
        <p:nvCxnSpPr>
          <p:cNvPr id="13" name="直接连接符 12"/>
          <p:cNvCxnSpPr/>
          <p:nvPr userDrawn="1"/>
        </p:nvCxnSpPr>
        <p:spPr>
          <a:xfrm>
            <a:off x="1948815" y="3280410"/>
            <a:ext cx="6352540" cy="0"/>
          </a:xfrm>
          <a:prstGeom prst="line">
            <a:avLst/>
          </a:prstGeom>
          <a:ln>
            <a:solidFill>
              <a:schemeClr val="tx1">
                <a:lumMod val="50000"/>
                <a:lumOff val="50000"/>
                <a:alpha val="3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914525" y="426085"/>
            <a:ext cx="2576195" cy="553085"/>
          </a:xfrm>
          <a:prstGeom prst="rect">
            <a:avLst/>
          </a:prstGeom>
          <a:noFill/>
        </p:spPr>
        <p:txBody>
          <a:bodyPr wrap="square" rtlCol="0" anchor="t">
            <a:spAutoFit/>
          </a:bodyPr>
          <a:lstStyle/>
          <a:p>
            <a:r>
              <a:rPr lang="zh-CN" altLang="en-US" sz="3000" b="1" cap="all">
                <a:solidFill>
                  <a:srgbClr val="586BC1">
                    <a:alpha val="75000"/>
                  </a:srgb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开源第三小组</a:t>
            </a:r>
            <a:endParaRPr lang="zh-CN" altLang="en-US" sz="3000" b="1" cap="all">
              <a:solidFill>
                <a:srgbClr val="586BC1">
                  <a:alpha val="75000"/>
                </a:srgb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17" name="矩形 259"/>
          <p:cNvSpPr>
            <a:spLocks noChangeArrowheads="1"/>
          </p:cNvSpPr>
          <p:nvPr/>
        </p:nvSpPr>
        <p:spPr bwMode="auto">
          <a:xfrm>
            <a:off x="4248150" y="5294630"/>
            <a:ext cx="2813685" cy="225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buNone/>
            </a:pPr>
            <a:r>
              <a:rPr lang="zh-CN"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组员：</a:t>
            </a:r>
            <a:r>
              <a:rPr lang="en-US" altLang="zh-CN"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安子俊，王祎晨，周俊杰</a:t>
            </a:r>
            <a:endPar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nvGrpSpPr>
          <p:cNvPr id="25" name="组合 24"/>
          <p:cNvGrpSpPr/>
          <p:nvPr/>
        </p:nvGrpSpPr>
        <p:grpSpPr>
          <a:xfrm>
            <a:off x="2098675" y="5244465"/>
            <a:ext cx="322580" cy="322580"/>
            <a:chOff x="3425" y="7692"/>
            <a:chExt cx="808" cy="808"/>
          </a:xfrm>
        </p:grpSpPr>
        <p:sp>
          <p:nvSpPr>
            <p:cNvPr id="22" name="椭圆 21"/>
            <p:cNvSpPr/>
            <p:nvPr/>
          </p:nvSpPr>
          <p:spPr>
            <a:xfrm>
              <a:off x="3425" y="7692"/>
              <a:ext cx="808" cy="808"/>
            </a:xfrm>
            <a:prstGeom prst="ellipse">
              <a:avLst/>
            </a:prstGeom>
            <a:solidFill>
              <a:srgbClr val="586BC1">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20" name="图片 19" descr="31393936313839353b31393936313838363bc4d0baa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548" y="7811"/>
              <a:ext cx="572" cy="572"/>
            </a:xfrm>
            <a:prstGeom prst="rect">
              <a:avLst/>
            </a:prstGeom>
          </p:spPr>
        </p:pic>
      </p:grpSp>
      <p:grpSp>
        <p:nvGrpSpPr>
          <p:cNvPr id="24" name="组合 23"/>
          <p:cNvGrpSpPr/>
          <p:nvPr/>
        </p:nvGrpSpPr>
        <p:grpSpPr>
          <a:xfrm>
            <a:off x="2100580" y="5749290"/>
            <a:ext cx="322580" cy="322580"/>
            <a:chOff x="7064" y="7692"/>
            <a:chExt cx="808" cy="808"/>
          </a:xfrm>
        </p:grpSpPr>
        <p:sp>
          <p:nvSpPr>
            <p:cNvPr id="23" name="椭圆 22"/>
            <p:cNvSpPr/>
            <p:nvPr/>
          </p:nvSpPr>
          <p:spPr>
            <a:xfrm>
              <a:off x="7064" y="7692"/>
              <a:ext cx="808" cy="808"/>
            </a:xfrm>
            <a:prstGeom prst="ellipse">
              <a:avLst/>
            </a:prstGeom>
            <a:solidFill>
              <a:srgbClr val="586BC1">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21" name="图片 20" descr="343435333332363b333635393135303bcab1bce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2" y="7810"/>
              <a:ext cx="572" cy="572"/>
            </a:xfrm>
            <a:prstGeom prst="rect">
              <a:avLst/>
            </a:prstGeom>
          </p:spPr>
        </p:pic>
      </p:grpSp>
      <p:sp>
        <p:nvSpPr>
          <p:cNvPr id="26" name="矩形 259"/>
          <p:cNvSpPr>
            <a:spLocks noChangeArrowheads="1"/>
          </p:cNvSpPr>
          <p:nvPr/>
        </p:nvSpPr>
        <p:spPr bwMode="auto">
          <a:xfrm>
            <a:off x="2680970" y="5799455"/>
            <a:ext cx="1610995" cy="225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en-US" altLang="zh-CN"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2023</a:t>
            </a:r>
            <a:r>
              <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年</a:t>
            </a:r>
            <a:r>
              <a:rPr lang="en-US" altLang="zh-CN"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7</a:t>
            </a:r>
            <a:r>
              <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月</a:t>
            </a:r>
            <a:r>
              <a:rPr lang="en-US" altLang="zh-CN"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5</a:t>
            </a:r>
            <a:r>
              <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日</a:t>
            </a:r>
            <a:endPar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3" name="文本框 2" descr="7b0a20202020227461726765744d6f64756c65223a202270726f636573734f6e6c696e65466f6e7473220a7d0a"/>
          <p:cNvSpPr txBox="1"/>
          <p:nvPr/>
        </p:nvSpPr>
        <p:spPr>
          <a:xfrm>
            <a:off x="2618740" y="5250180"/>
            <a:ext cx="1629410" cy="31686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470">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组长：谢凯烨</a:t>
            </a:r>
            <a:endParaRPr lang="zh-CN" altLang="en-US" sz="147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p:txBody>
      </p:sp>
      <p:sp>
        <p:nvSpPr>
          <p:cNvPr id="4" name="文本框 3"/>
          <p:cNvSpPr txBox="1"/>
          <p:nvPr/>
        </p:nvSpPr>
        <p:spPr>
          <a:xfrm>
            <a:off x="7174865" y="5250095"/>
            <a:ext cx="4064000" cy="316865"/>
          </a:xfrm>
          <a:prstGeom prst="rect">
            <a:avLst/>
          </a:prstGeom>
        </p:spPr>
        <p:txBody>
          <a:bodyPr>
            <a:spAutoFit/>
            <a:extLst>
              <a:ext uri="{4A0BC546-FE56-4ADE-93B0-CB8AF2F6F144}">
                <wpsdc:textFrameExt xmlns:wpsdc="http://www.wps.cn/officeDocument/2022/drawingmlCustomData" type="text"/>
              </a:ext>
            </a:extLst>
          </a:bodyPr>
          <a:p>
            <a:pPr algn="l"/>
            <a:r>
              <a:rPr lang="zh-CN" altLang="en-US" sz="1470">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项目导师：李昌骏</a:t>
            </a:r>
            <a:endParaRPr lang="zh-CN" altLang="en-US" sz="147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56046" y="1574165"/>
            <a:ext cx="10014345" cy="4294759"/>
            <a:chOff x="1310" y="1730"/>
            <a:chExt cx="11557" cy="4956"/>
          </a:xfrm>
        </p:grpSpPr>
        <p:grpSp>
          <p:nvGrpSpPr>
            <p:cNvPr id="29" name="组合 28"/>
            <p:cNvGrpSpPr/>
            <p:nvPr/>
          </p:nvGrpSpPr>
          <p:grpSpPr>
            <a:xfrm>
              <a:off x="6785" y="3121"/>
              <a:ext cx="2538" cy="2538"/>
              <a:chOff x="4308468" y="1981527"/>
              <a:chExt cx="1611824" cy="1611824"/>
            </a:xfrm>
            <a:noFill/>
          </p:grpSpPr>
          <p:sp>
            <p:nvSpPr>
              <p:cNvPr id="5" name="Freeform: Shape 4"/>
              <p:cNvSpPr/>
              <p:nvPr/>
            </p:nvSpPr>
            <p:spPr bwMode="auto">
              <a:xfrm>
                <a:off x="5248946" y="2562186"/>
                <a:ext cx="287155" cy="282993"/>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grpFill/>
              <a:ln w="9525">
                <a:solidFill>
                  <a:schemeClr val="accent1"/>
                </a:solidFill>
                <a:prstDash val="lgDash"/>
                <a:round/>
              </a:ln>
              <a:effectLst/>
            </p:spPr>
            <p:txBody>
              <a:bodyPr anchor="ctr"/>
              <a:lstStyle/>
              <a:p>
                <a:pPr algn="ctr"/>
                <a:endPara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8" name="Freeform: Shape 7"/>
              <p:cNvSpPr/>
              <p:nvPr/>
            </p:nvSpPr>
            <p:spPr>
              <a:xfrm rot="7768221">
                <a:off x="4308468" y="1981527"/>
                <a:ext cx="1611824" cy="1611824"/>
              </a:xfrm>
              <a:custGeom>
                <a:avLst/>
                <a:gdLst>
                  <a:gd name="connsiteX0" fmla="*/ 888570 w 1611824"/>
                  <a:gd name="connsiteY0" fmla="*/ 258306 h 1611824"/>
                  <a:gd name="connsiteX1" fmla="*/ 227309 w 1611824"/>
                  <a:gd name="connsiteY1" fmla="*/ 919567 h 1611824"/>
                  <a:gd name="connsiteX2" fmla="*/ 888570 w 1611824"/>
                  <a:gd name="connsiteY2" fmla="*/ 1580828 h 1611824"/>
                  <a:gd name="connsiteX3" fmla="*/ 1549831 w 1611824"/>
                  <a:gd name="connsiteY3" fmla="*/ 919567 h 1611824"/>
                  <a:gd name="connsiteX4" fmla="*/ 888570 w 1611824"/>
                  <a:gd name="connsiteY4" fmla="*/ 258306 h 1611824"/>
                  <a:gd name="connsiteX5" fmla="*/ 805912 w 1611824"/>
                  <a:gd name="connsiteY5" fmla="*/ 0 h 1611824"/>
                  <a:gd name="connsiteX6" fmla="*/ 1611824 w 1611824"/>
                  <a:gd name="connsiteY6" fmla="*/ 805912 h 1611824"/>
                  <a:gd name="connsiteX7" fmla="*/ 805912 w 1611824"/>
                  <a:gd name="connsiteY7" fmla="*/ 1611824 h 1611824"/>
                  <a:gd name="connsiteX8" fmla="*/ 0 w 1611824"/>
                  <a:gd name="connsiteY8" fmla="*/ 805912 h 1611824"/>
                  <a:gd name="connsiteX9" fmla="*/ 805912 w 1611824"/>
                  <a:gd name="connsiteY9" fmla="*/ 0 h 161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4" h="1611824">
                    <a:moveTo>
                      <a:pt x="888570" y="258306"/>
                    </a:moveTo>
                    <a:cubicBezTo>
                      <a:pt x="523366" y="258306"/>
                      <a:pt x="227309" y="554363"/>
                      <a:pt x="227309" y="919567"/>
                    </a:cubicBezTo>
                    <a:cubicBezTo>
                      <a:pt x="227309" y="1284771"/>
                      <a:pt x="523366" y="1580828"/>
                      <a:pt x="888570" y="1580828"/>
                    </a:cubicBezTo>
                    <a:cubicBezTo>
                      <a:pt x="1253774" y="1580828"/>
                      <a:pt x="1549831" y="1284771"/>
                      <a:pt x="1549831" y="919567"/>
                    </a:cubicBezTo>
                    <a:cubicBezTo>
                      <a:pt x="1549831" y="554363"/>
                      <a:pt x="1253774" y="258306"/>
                      <a:pt x="888570" y="258306"/>
                    </a:cubicBezTo>
                    <a:close/>
                    <a:moveTo>
                      <a:pt x="805912" y="0"/>
                    </a:moveTo>
                    <a:cubicBezTo>
                      <a:pt x="1251005" y="0"/>
                      <a:pt x="1611824" y="360819"/>
                      <a:pt x="1611824" y="805912"/>
                    </a:cubicBezTo>
                    <a:cubicBezTo>
                      <a:pt x="1611824" y="1251005"/>
                      <a:pt x="1251005" y="1611824"/>
                      <a:pt x="805912" y="1611824"/>
                    </a:cubicBezTo>
                    <a:cubicBezTo>
                      <a:pt x="360819" y="1611824"/>
                      <a:pt x="0" y="1251005"/>
                      <a:pt x="0" y="805912"/>
                    </a:cubicBezTo>
                    <a:cubicBezTo>
                      <a:pt x="0" y="360819"/>
                      <a:pt x="360819" y="0"/>
                      <a:pt x="805912" y="0"/>
                    </a:cubicBezTo>
                    <a:close/>
                  </a:path>
                </a:pathLst>
              </a:custGeom>
              <a:grpFill/>
              <a:ln>
                <a:solidFill>
                  <a:schemeClr val="accent1">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grpSp>
          <p:nvGrpSpPr>
            <p:cNvPr id="30" name="组合 29"/>
            <p:cNvGrpSpPr/>
            <p:nvPr/>
          </p:nvGrpSpPr>
          <p:grpSpPr>
            <a:xfrm>
              <a:off x="4813" y="3119"/>
              <a:ext cx="2538" cy="2538"/>
              <a:chOff x="3056041" y="1980704"/>
              <a:chExt cx="1611824" cy="1611824"/>
            </a:xfrm>
            <a:noFill/>
          </p:grpSpPr>
          <p:sp>
            <p:nvSpPr>
              <p:cNvPr id="4" name="Freeform: Shape 3"/>
              <p:cNvSpPr/>
              <p:nvPr/>
            </p:nvSpPr>
            <p:spPr bwMode="auto">
              <a:xfrm>
                <a:off x="3413084" y="2644974"/>
                <a:ext cx="247781" cy="364863"/>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grpFill/>
              <a:ln w="9525">
                <a:solidFill>
                  <a:schemeClr val="accent1"/>
                </a:solidFill>
                <a:prstDash val="lgDash"/>
                <a:round/>
              </a:ln>
              <a:effectLst/>
            </p:spPr>
            <p:txBody>
              <a:bodyPr anchor="ctr"/>
              <a:lstStyle/>
              <a:p>
                <a:pPr algn="ctr"/>
                <a:endPara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9" name="Freeform: Shape 8"/>
              <p:cNvSpPr/>
              <p:nvPr/>
            </p:nvSpPr>
            <p:spPr>
              <a:xfrm rot="18235072">
                <a:off x="3056041" y="1980704"/>
                <a:ext cx="1611824" cy="1611824"/>
              </a:xfrm>
              <a:custGeom>
                <a:avLst/>
                <a:gdLst>
                  <a:gd name="connsiteX0" fmla="*/ 888570 w 1611824"/>
                  <a:gd name="connsiteY0" fmla="*/ 258306 h 1611824"/>
                  <a:gd name="connsiteX1" fmla="*/ 227309 w 1611824"/>
                  <a:gd name="connsiteY1" fmla="*/ 919567 h 1611824"/>
                  <a:gd name="connsiteX2" fmla="*/ 888570 w 1611824"/>
                  <a:gd name="connsiteY2" fmla="*/ 1580828 h 1611824"/>
                  <a:gd name="connsiteX3" fmla="*/ 1549831 w 1611824"/>
                  <a:gd name="connsiteY3" fmla="*/ 919567 h 1611824"/>
                  <a:gd name="connsiteX4" fmla="*/ 888570 w 1611824"/>
                  <a:gd name="connsiteY4" fmla="*/ 258306 h 1611824"/>
                  <a:gd name="connsiteX5" fmla="*/ 805912 w 1611824"/>
                  <a:gd name="connsiteY5" fmla="*/ 0 h 1611824"/>
                  <a:gd name="connsiteX6" fmla="*/ 1611824 w 1611824"/>
                  <a:gd name="connsiteY6" fmla="*/ 805912 h 1611824"/>
                  <a:gd name="connsiteX7" fmla="*/ 805912 w 1611824"/>
                  <a:gd name="connsiteY7" fmla="*/ 1611824 h 1611824"/>
                  <a:gd name="connsiteX8" fmla="*/ 0 w 1611824"/>
                  <a:gd name="connsiteY8" fmla="*/ 805912 h 1611824"/>
                  <a:gd name="connsiteX9" fmla="*/ 805912 w 1611824"/>
                  <a:gd name="connsiteY9" fmla="*/ 0 h 161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4" h="1611824">
                    <a:moveTo>
                      <a:pt x="888570" y="258306"/>
                    </a:moveTo>
                    <a:cubicBezTo>
                      <a:pt x="523366" y="258306"/>
                      <a:pt x="227309" y="554363"/>
                      <a:pt x="227309" y="919567"/>
                    </a:cubicBezTo>
                    <a:cubicBezTo>
                      <a:pt x="227309" y="1284771"/>
                      <a:pt x="523366" y="1580828"/>
                      <a:pt x="888570" y="1580828"/>
                    </a:cubicBezTo>
                    <a:cubicBezTo>
                      <a:pt x="1253774" y="1580828"/>
                      <a:pt x="1549831" y="1284771"/>
                      <a:pt x="1549831" y="919567"/>
                    </a:cubicBezTo>
                    <a:cubicBezTo>
                      <a:pt x="1549831" y="554363"/>
                      <a:pt x="1253774" y="258306"/>
                      <a:pt x="888570" y="258306"/>
                    </a:cubicBezTo>
                    <a:close/>
                    <a:moveTo>
                      <a:pt x="805912" y="0"/>
                    </a:moveTo>
                    <a:cubicBezTo>
                      <a:pt x="1251005" y="0"/>
                      <a:pt x="1611824" y="360819"/>
                      <a:pt x="1611824" y="805912"/>
                    </a:cubicBezTo>
                    <a:cubicBezTo>
                      <a:pt x="1611824" y="1251005"/>
                      <a:pt x="1251005" y="1611824"/>
                      <a:pt x="805912" y="1611824"/>
                    </a:cubicBezTo>
                    <a:cubicBezTo>
                      <a:pt x="360819" y="1611824"/>
                      <a:pt x="0" y="1251005"/>
                      <a:pt x="0" y="805912"/>
                    </a:cubicBezTo>
                    <a:cubicBezTo>
                      <a:pt x="0" y="360819"/>
                      <a:pt x="360819" y="0"/>
                      <a:pt x="805912" y="0"/>
                    </a:cubicBezTo>
                    <a:close/>
                  </a:path>
                </a:pathLst>
              </a:custGeom>
              <a:grpFill/>
              <a:ln>
                <a:solidFill>
                  <a:schemeClr val="accent1">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grpSp>
          <p:nvGrpSpPr>
            <p:cNvPr id="31" name="组合 30"/>
            <p:cNvGrpSpPr/>
            <p:nvPr/>
          </p:nvGrpSpPr>
          <p:grpSpPr>
            <a:xfrm>
              <a:off x="5732" y="2142"/>
              <a:ext cx="2538" cy="2538"/>
              <a:chOff x="3640027" y="1359944"/>
              <a:chExt cx="1611824" cy="1611824"/>
            </a:xfrm>
          </p:grpSpPr>
          <p:sp>
            <p:nvSpPr>
              <p:cNvPr id="7" name="Freeform: Shape 6"/>
              <p:cNvSpPr/>
              <p:nvPr/>
            </p:nvSpPr>
            <p:spPr bwMode="auto">
              <a:xfrm>
                <a:off x="4305950" y="1712923"/>
                <a:ext cx="302603" cy="236819"/>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accent1"/>
              </a:solidFill>
              <a:ln w="9525">
                <a:noFill/>
                <a:round/>
              </a:ln>
              <a:effectLst/>
            </p:spPr>
            <p:txBody>
              <a:bodyPr anchor="ctr"/>
              <a:lstStyle/>
              <a:p>
                <a:pPr algn="ctr"/>
                <a:endPara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10" name="Freeform: Shape 9"/>
              <p:cNvSpPr/>
              <p:nvPr/>
            </p:nvSpPr>
            <p:spPr>
              <a:xfrm rot="2018970">
                <a:off x="3640027" y="1359944"/>
                <a:ext cx="1611824" cy="1611824"/>
              </a:xfrm>
              <a:custGeom>
                <a:avLst/>
                <a:gdLst>
                  <a:gd name="connsiteX0" fmla="*/ 888570 w 1611824"/>
                  <a:gd name="connsiteY0" fmla="*/ 258306 h 1611824"/>
                  <a:gd name="connsiteX1" fmla="*/ 227309 w 1611824"/>
                  <a:gd name="connsiteY1" fmla="*/ 919567 h 1611824"/>
                  <a:gd name="connsiteX2" fmla="*/ 888570 w 1611824"/>
                  <a:gd name="connsiteY2" fmla="*/ 1580828 h 1611824"/>
                  <a:gd name="connsiteX3" fmla="*/ 1549831 w 1611824"/>
                  <a:gd name="connsiteY3" fmla="*/ 919567 h 1611824"/>
                  <a:gd name="connsiteX4" fmla="*/ 888570 w 1611824"/>
                  <a:gd name="connsiteY4" fmla="*/ 258306 h 1611824"/>
                  <a:gd name="connsiteX5" fmla="*/ 805912 w 1611824"/>
                  <a:gd name="connsiteY5" fmla="*/ 0 h 1611824"/>
                  <a:gd name="connsiteX6" fmla="*/ 1611824 w 1611824"/>
                  <a:gd name="connsiteY6" fmla="*/ 805912 h 1611824"/>
                  <a:gd name="connsiteX7" fmla="*/ 805912 w 1611824"/>
                  <a:gd name="connsiteY7" fmla="*/ 1611824 h 1611824"/>
                  <a:gd name="connsiteX8" fmla="*/ 0 w 1611824"/>
                  <a:gd name="connsiteY8" fmla="*/ 805912 h 1611824"/>
                  <a:gd name="connsiteX9" fmla="*/ 805912 w 1611824"/>
                  <a:gd name="connsiteY9" fmla="*/ 0 h 161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4" h="1611824">
                    <a:moveTo>
                      <a:pt x="888570" y="258306"/>
                    </a:moveTo>
                    <a:cubicBezTo>
                      <a:pt x="523366" y="258306"/>
                      <a:pt x="227309" y="554363"/>
                      <a:pt x="227309" y="919567"/>
                    </a:cubicBezTo>
                    <a:cubicBezTo>
                      <a:pt x="227309" y="1284771"/>
                      <a:pt x="523366" y="1580828"/>
                      <a:pt x="888570" y="1580828"/>
                    </a:cubicBezTo>
                    <a:cubicBezTo>
                      <a:pt x="1253774" y="1580828"/>
                      <a:pt x="1549831" y="1284771"/>
                      <a:pt x="1549831" y="919567"/>
                    </a:cubicBezTo>
                    <a:cubicBezTo>
                      <a:pt x="1549831" y="554363"/>
                      <a:pt x="1253774" y="258306"/>
                      <a:pt x="888570" y="258306"/>
                    </a:cubicBezTo>
                    <a:close/>
                    <a:moveTo>
                      <a:pt x="805912" y="0"/>
                    </a:moveTo>
                    <a:cubicBezTo>
                      <a:pt x="1251005" y="0"/>
                      <a:pt x="1611824" y="360819"/>
                      <a:pt x="1611824" y="805912"/>
                    </a:cubicBezTo>
                    <a:cubicBezTo>
                      <a:pt x="1611824" y="1251005"/>
                      <a:pt x="1251005" y="1611824"/>
                      <a:pt x="805912" y="1611824"/>
                    </a:cubicBezTo>
                    <a:cubicBezTo>
                      <a:pt x="360819" y="1611824"/>
                      <a:pt x="0" y="1251005"/>
                      <a:pt x="0" y="805912"/>
                    </a:cubicBezTo>
                    <a:cubicBezTo>
                      <a:pt x="0" y="360819"/>
                      <a:pt x="360819" y="0"/>
                      <a:pt x="8059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grpSp>
          <p:nvGrpSpPr>
            <p:cNvPr id="28" name="组合 27"/>
            <p:cNvGrpSpPr/>
            <p:nvPr/>
          </p:nvGrpSpPr>
          <p:grpSpPr>
            <a:xfrm>
              <a:off x="5805" y="3951"/>
              <a:ext cx="2538" cy="2538"/>
              <a:chOff x="3686325" y="2509166"/>
              <a:chExt cx="1611824" cy="1611824"/>
            </a:xfrm>
          </p:grpSpPr>
          <p:sp>
            <p:nvSpPr>
              <p:cNvPr id="6" name="Freeform: Shape 5"/>
              <p:cNvSpPr/>
              <p:nvPr/>
            </p:nvSpPr>
            <p:spPr bwMode="auto">
              <a:xfrm>
                <a:off x="4337971" y="3479957"/>
                <a:ext cx="307958" cy="307958"/>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1">
                  <a:lumMod val="60000"/>
                  <a:lumOff val="40000"/>
                </a:schemeClr>
              </a:solidFill>
              <a:ln w="9525">
                <a:noFill/>
                <a:round/>
              </a:ln>
              <a:effectLst/>
            </p:spPr>
            <p:txBody>
              <a:bodyPr anchor="ctr"/>
              <a:lstStyle/>
              <a:p>
                <a:pPr algn="ctr"/>
                <a:endPara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11" name="Freeform: Shape 10"/>
              <p:cNvSpPr/>
              <p:nvPr/>
            </p:nvSpPr>
            <p:spPr>
              <a:xfrm rot="12594151">
                <a:off x="3686325" y="2509166"/>
                <a:ext cx="1611824" cy="1611824"/>
              </a:xfrm>
              <a:custGeom>
                <a:avLst/>
                <a:gdLst>
                  <a:gd name="connsiteX0" fmla="*/ 888570 w 1611824"/>
                  <a:gd name="connsiteY0" fmla="*/ 258306 h 1611824"/>
                  <a:gd name="connsiteX1" fmla="*/ 227309 w 1611824"/>
                  <a:gd name="connsiteY1" fmla="*/ 919567 h 1611824"/>
                  <a:gd name="connsiteX2" fmla="*/ 888570 w 1611824"/>
                  <a:gd name="connsiteY2" fmla="*/ 1580828 h 1611824"/>
                  <a:gd name="connsiteX3" fmla="*/ 1549831 w 1611824"/>
                  <a:gd name="connsiteY3" fmla="*/ 919567 h 1611824"/>
                  <a:gd name="connsiteX4" fmla="*/ 888570 w 1611824"/>
                  <a:gd name="connsiteY4" fmla="*/ 258306 h 1611824"/>
                  <a:gd name="connsiteX5" fmla="*/ 805912 w 1611824"/>
                  <a:gd name="connsiteY5" fmla="*/ 0 h 1611824"/>
                  <a:gd name="connsiteX6" fmla="*/ 1611824 w 1611824"/>
                  <a:gd name="connsiteY6" fmla="*/ 805912 h 1611824"/>
                  <a:gd name="connsiteX7" fmla="*/ 805912 w 1611824"/>
                  <a:gd name="connsiteY7" fmla="*/ 1611824 h 1611824"/>
                  <a:gd name="connsiteX8" fmla="*/ 0 w 1611824"/>
                  <a:gd name="connsiteY8" fmla="*/ 805912 h 1611824"/>
                  <a:gd name="connsiteX9" fmla="*/ 805912 w 1611824"/>
                  <a:gd name="connsiteY9" fmla="*/ 0 h 161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4" h="1611824">
                    <a:moveTo>
                      <a:pt x="888570" y="258306"/>
                    </a:moveTo>
                    <a:cubicBezTo>
                      <a:pt x="523366" y="258306"/>
                      <a:pt x="227309" y="554363"/>
                      <a:pt x="227309" y="919567"/>
                    </a:cubicBezTo>
                    <a:cubicBezTo>
                      <a:pt x="227309" y="1284771"/>
                      <a:pt x="523366" y="1580828"/>
                      <a:pt x="888570" y="1580828"/>
                    </a:cubicBezTo>
                    <a:cubicBezTo>
                      <a:pt x="1253774" y="1580828"/>
                      <a:pt x="1549831" y="1284771"/>
                      <a:pt x="1549831" y="919567"/>
                    </a:cubicBezTo>
                    <a:cubicBezTo>
                      <a:pt x="1549831" y="554363"/>
                      <a:pt x="1253774" y="258306"/>
                      <a:pt x="888570" y="258306"/>
                    </a:cubicBezTo>
                    <a:close/>
                    <a:moveTo>
                      <a:pt x="805912" y="0"/>
                    </a:moveTo>
                    <a:cubicBezTo>
                      <a:pt x="1251005" y="0"/>
                      <a:pt x="1611824" y="360819"/>
                      <a:pt x="1611824" y="805912"/>
                    </a:cubicBezTo>
                    <a:cubicBezTo>
                      <a:pt x="1611824" y="1251005"/>
                      <a:pt x="1251005" y="1611824"/>
                      <a:pt x="805912" y="1611824"/>
                    </a:cubicBezTo>
                    <a:cubicBezTo>
                      <a:pt x="360819" y="1611824"/>
                      <a:pt x="0" y="1251005"/>
                      <a:pt x="0" y="805912"/>
                    </a:cubicBezTo>
                    <a:cubicBezTo>
                      <a:pt x="0" y="360819"/>
                      <a:pt x="360819" y="0"/>
                      <a:pt x="805912"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cxnSp>
          <p:nvCxnSpPr>
            <p:cNvPr id="12" name="Straight Arrow Connector 11"/>
            <p:cNvCxnSpPr>
              <a:stCxn id="10" idx="8"/>
            </p:cNvCxnSpPr>
            <p:nvPr/>
          </p:nvCxnSpPr>
          <p:spPr>
            <a:xfrm flipH="1" flipV="1">
              <a:off x="4413" y="2248"/>
              <a:ext cx="1532" cy="459"/>
            </a:xfrm>
            <a:prstGeom prst="straightConnector1">
              <a:avLst/>
            </a:prstGeom>
            <a:ln>
              <a:solidFill>
                <a:schemeClr val="accent1">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321" y="5226"/>
              <a:ext cx="1229" cy="263"/>
            </a:xfrm>
            <a:prstGeom prst="straightConnector1">
              <a:avLst/>
            </a:prstGeom>
            <a:ln>
              <a:solidFill>
                <a:schemeClr val="accent1">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Straight Arrow Connector 25"/>
            <p:cNvCxnSpPr/>
            <p:nvPr/>
          </p:nvCxnSpPr>
          <p:spPr>
            <a:xfrm flipH="1">
              <a:off x="8761" y="2248"/>
              <a:ext cx="1077" cy="1261"/>
            </a:xfrm>
            <a:prstGeom prst="straightConnector1">
              <a:avLst/>
            </a:prstGeom>
            <a:ln>
              <a:solidFill>
                <a:schemeClr val="accent1">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Straight Arrow Connector 26"/>
            <p:cNvCxnSpPr/>
            <p:nvPr/>
          </p:nvCxnSpPr>
          <p:spPr>
            <a:xfrm flipH="1">
              <a:off x="8021" y="5510"/>
              <a:ext cx="1834" cy="343"/>
            </a:xfrm>
            <a:prstGeom prst="straightConnector1">
              <a:avLst/>
            </a:prstGeom>
            <a:ln>
              <a:solidFill>
                <a:schemeClr val="accent1">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6" name="Group 27"/>
            <p:cNvGrpSpPr/>
            <p:nvPr/>
          </p:nvGrpSpPr>
          <p:grpSpPr>
            <a:xfrm>
              <a:off x="1310" y="1814"/>
              <a:ext cx="3011" cy="1540"/>
              <a:chOff x="1684460" y="1144479"/>
              <a:chExt cx="2549291" cy="1303642"/>
            </a:xfrm>
          </p:grpSpPr>
          <p:sp>
            <p:nvSpPr>
              <p:cNvPr id="26" name="TextBox 28"/>
              <p:cNvSpPr txBox="1"/>
              <p:nvPr/>
            </p:nvSpPr>
            <p:spPr>
              <a:xfrm>
                <a:off x="1684460" y="1144479"/>
                <a:ext cx="2549181" cy="388226"/>
              </a:xfrm>
              <a:prstGeom prst="rect">
                <a:avLst/>
              </a:prstGeom>
              <a:noFill/>
            </p:spPr>
            <p:txBody>
              <a:bodyPr wrap="none" lIns="0" tIns="0" rIns="0" bIns="0" anchor="b" anchorCtr="1">
                <a:normAutofit/>
              </a:bodyPr>
              <a:lstStyle/>
              <a:p>
                <a:pPr algn="ctr"/>
                <a:r>
                  <a:rPr lang="zh-CN" altLang="en-US" sz="2400" b="1" dirty="0">
                    <a:solidFill>
                      <a:schemeClr val="tx1">
                        <a:lumMod val="75000"/>
                        <a:lumOff val="2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登录页面</a:t>
                </a:r>
                <a:endParaRPr lang="zh-CN" altLang="en-US" sz="2400" b="1" dirty="0">
                  <a:solidFill>
                    <a:schemeClr val="tx1">
                      <a:lumMod val="75000"/>
                      <a:lumOff val="2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27" name="TextBox 29"/>
              <p:cNvSpPr txBox="1"/>
              <p:nvPr/>
            </p:nvSpPr>
            <p:spPr>
              <a:xfrm>
                <a:off x="1684460" y="1585435"/>
                <a:ext cx="2549291" cy="862686"/>
              </a:xfrm>
              <a:prstGeom prst="rect">
                <a:avLst/>
              </a:prstGeom>
            </p:spPr>
            <p:txBody>
              <a:bodyPr vert="horz" wrap="square" lIns="0" tIns="72000" rIns="0" bIns="0" anchor="t" anchorCtr="1">
                <a:noAutofit/>
              </a:bodyPr>
              <a:lstStyle/>
              <a:p>
                <a:pPr algn="ctr">
                  <a:lnSpc>
                    <a:spcPct val="150000"/>
                  </a:lnSpc>
                </a:pPr>
                <a:r>
                  <a:rPr lang="zh-CN" sz="160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初始登录界面与注册界面</a:t>
                </a:r>
                <a:endParaRPr lang="zh-CN" sz="160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algn="ctr">
                  <a:lnSpc>
                    <a:spcPct val="150000"/>
                  </a:lnSpc>
                </a:pPr>
                <a:r>
                  <a:rPr lang="zh-CN" sz="16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代码参与者：安子俊</a:t>
                </a:r>
                <a:endParaRPr lang="zh-CN" sz="16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grpSp>
          <p:nvGrpSpPr>
            <p:cNvPr id="17" name="Group 30"/>
            <p:cNvGrpSpPr/>
            <p:nvPr/>
          </p:nvGrpSpPr>
          <p:grpSpPr>
            <a:xfrm>
              <a:off x="1310" y="4958"/>
              <a:ext cx="3011" cy="1509"/>
              <a:chOff x="1762632" y="1002455"/>
              <a:chExt cx="2549291" cy="1277258"/>
            </a:xfrm>
          </p:grpSpPr>
          <p:sp>
            <p:nvSpPr>
              <p:cNvPr id="24" name="TextBox 31"/>
              <p:cNvSpPr txBox="1"/>
              <p:nvPr/>
            </p:nvSpPr>
            <p:spPr>
              <a:xfrm>
                <a:off x="1762632" y="1002455"/>
                <a:ext cx="2549291" cy="467004"/>
              </a:xfrm>
              <a:prstGeom prst="rect">
                <a:avLst/>
              </a:prstGeom>
              <a:noFill/>
            </p:spPr>
            <p:txBody>
              <a:bodyPr wrap="none" lIns="0" tIns="0" rIns="0" bIns="0" anchor="b" anchorCtr="1">
                <a:normAutofit/>
              </a:bodyPr>
              <a:lstStyle/>
              <a:p>
                <a:pPr algn="ctr"/>
                <a:r>
                  <a:rPr lang="zh-CN" altLang="en-US" sz="2400" b="1">
                    <a:solidFill>
                      <a:schemeClr val="tx1">
                        <a:lumMod val="75000"/>
                        <a:lumOff val="2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论坛界面</a:t>
                </a:r>
                <a:endParaRPr lang="zh-CN" altLang="en-US" sz="2400" b="1">
                  <a:solidFill>
                    <a:schemeClr val="tx1">
                      <a:lumMod val="75000"/>
                      <a:lumOff val="2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25" name="TextBox 32"/>
              <p:cNvSpPr txBox="1"/>
              <p:nvPr/>
            </p:nvSpPr>
            <p:spPr>
              <a:xfrm>
                <a:off x="1762632" y="1585420"/>
                <a:ext cx="2549181" cy="694293"/>
              </a:xfrm>
              <a:prstGeom prst="rect">
                <a:avLst/>
              </a:prstGeom>
            </p:spPr>
            <p:txBody>
              <a:bodyPr vert="horz" wrap="square" lIns="0" tIns="72000" rIns="0" bIns="0" anchor="t" anchorCtr="1">
                <a:noAutofit/>
              </a:bodyPr>
              <a:lstStyle/>
              <a:p>
                <a:pPr algn="ctr">
                  <a:lnSpc>
                    <a:spcPct val="150000"/>
                  </a:lnSpc>
                </a:pPr>
                <a:r>
                  <a:rPr lang="zh-CN" sz="160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论坛背景与界面设计</a:t>
                </a:r>
                <a:endParaRPr sz="160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algn="ctr">
                  <a:lnSpc>
                    <a:spcPct val="150000"/>
                  </a:lnSpc>
                </a:pPr>
                <a:r>
                  <a:rPr lang="zh-CN" sz="160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代码参与者：周俊杰</a:t>
                </a:r>
                <a:endParaRPr lang="zh-CN" sz="16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grpSp>
          <p:nvGrpSpPr>
            <p:cNvPr id="18" name="Group 33"/>
            <p:cNvGrpSpPr/>
            <p:nvPr/>
          </p:nvGrpSpPr>
          <p:grpSpPr>
            <a:xfrm>
              <a:off x="9838" y="1730"/>
              <a:ext cx="3029" cy="1987"/>
              <a:chOff x="1762632" y="1125873"/>
              <a:chExt cx="2564071" cy="1681959"/>
            </a:xfrm>
          </p:grpSpPr>
          <p:sp>
            <p:nvSpPr>
              <p:cNvPr id="22" name="TextBox 34"/>
              <p:cNvSpPr txBox="1"/>
              <p:nvPr/>
            </p:nvSpPr>
            <p:spPr>
              <a:xfrm>
                <a:off x="1777522" y="1125873"/>
                <a:ext cx="2549181" cy="388226"/>
              </a:xfrm>
              <a:prstGeom prst="rect">
                <a:avLst/>
              </a:prstGeom>
              <a:noFill/>
            </p:spPr>
            <p:txBody>
              <a:bodyPr wrap="none" lIns="0" tIns="0" rIns="0" bIns="0" anchor="b" anchorCtr="1">
                <a:normAutofit/>
              </a:bodyPr>
              <a:lstStyle/>
              <a:p>
                <a:pPr algn="ctr"/>
                <a:r>
                  <a:rPr lang="zh-CN" altLang="en-US" sz="2400" b="1">
                    <a:solidFill>
                      <a:schemeClr val="tx1">
                        <a:lumMod val="75000"/>
                        <a:lumOff val="2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网页交互功能</a:t>
                </a:r>
                <a:endParaRPr lang="zh-CN" altLang="en-US" sz="2400" b="1">
                  <a:solidFill>
                    <a:schemeClr val="tx1">
                      <a:lumMod val="75000"/>
                      <a:lumOff val="2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23" name="TextBox 35"/>
              <p:cNvSpPr txBox="1"/>
              <p:nvPr/>
            </p:nvSpPr>
            <p:spPr>
              <a:xfrm>
                <a:off x="1762632" y="1585435"/>
                <a:ext cx="2549291" cy="1222397"/>
              </a:xfrm>
              <a:prstGeom prst="rect">
                <a:avLst/>
              </a:prstGeom>
            </p:spPr>
            <p:txBody>
              <a:bodyPr vert="horz" wrap="square" lIns="0" tIns="72000" rIns="0" bIns="0" anchor="t" anchorCtr="1">
                <a:noAutofit/>
              </a:bodyPr>
              <a:lstStyle/>
              <a:p>
                <a:pPr algn="ctr">
                  <a:lnSpc>
                    <a:spcPct val="150000"/>
                  </a:lnSpc>
                </a:pPr>
                <a:r>
                  <a:rPr lang="zh-CN" sz="160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获取用户账号与密码</a:t>
                </a:r>
                <a:endParaRPr lang="zh-CN" sz="160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algn="ctr">
                  <a:lnSpc>
                    <a:spcPct val="150000"/>
                  </a:lnSpc>
                </a:pPr>
                <a:r>
                  <a:rPr lang="zh-CN" sz="160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验证用户填写是否正确</a:t>
                </a:r>
                <a:endParaRPr lang="zh-CN" sz="160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algn="ctr">
                  <a:lnSpc>
                    <a:spcPct val="150000"/>
                  </a:lnSpc>
                </a:pPr>
                <a:r>
                  <a:rPr lang="zh-CN" sz="16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代码参与者：谢凯烨</a:t>
                </a:r>
                <a:endParaRPr lang="zh-CN" sz="16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grpSp>
          <p:nvGrpSpPr>
            <p:cNvPr id="19" name="Group 36"/>
            <p:cNvGrpSpPr/>
            <p:nvPr/>
          </p:nvGrpSpPr>
          <p:grpSpPr>
            <a:xfrm>
              <a:off x="9852" y="4767"/>
              <a:ext cx="3014" cy="1918"/>
              <a:chOff x="1760151" y="862291"/>
              <a:chExt cx="2551772" cy="1623661"/>
            </a:xfrm>
          </p:grpSpPr>
          <p:sp>
            <p:nvSpPr>
              <p:cNvPr id="20" name="TextBox 37"/>
              <p:cNvSpPr txBox="1"/>
              <p:nvPr/>
            </p:nvSpPr>
            <p:spPr>
              <a:xfrm>
                <a:off x="1760151" y="862291"/>
                <a:ext cx="2549181" cy="388226"/>
              </a:xfrm>
              <a:prstGeom prst="rect">
                <a:avLst/>
              </a:prstGeom>
              <a:noFill/>
            </p:spPr>
            <p:txBody>
              <a:bodyPr wrap="none" lIns="0" tIns="0" rIns="0" bIns="0" anchor="b" anchorCtr="1">
                <a:normAutofit/>
              </a:bodyPr>
              <a:lstStyle/>
              <a:p>
                <a:pPr algn="ctr"/>
                <a:r>
                  <a:rPr lang="zh-CN" altLang="en-US" sz="2400" b="1">
                    <a:solidFill>
                      <a:schemeClr val="tx1">
                        <a:lumMod val="75000"/>
                        <a:lumOff val="2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论坛内容</a:t>
                </a:r>
                <a:endParaRPr lang="zh-CN" altLang="en-US" sz="2400" b="1">
                  <a:solidFill>
                    <a:schemeClr val="tx1">
                      <a:lumMod val="75000"/>
                      <a:lumOff val="2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21" name="TextBox 38"/>
              <p:cNvSpPr txBox="1"/>
              <p:nvPr/>
            </p:nvSpPr>
            <p:spPr>
              <a:xfrm>
                <a:off x="1762632" y="1337978"/>
                <a:ext cx="2549291" cy="1147974"/>
              </a:xfrm>
              <a:prstGeom prst="rect">
                <a:avLst/>
              </a:prstGeom>
            </p:spPr>
            <p:txBody>
              <a:bodyPr vert="horz" wrap="square" lIns="0" tIns="72000" rIns="0" bIns="0" anchor="t" anchorCtr="1">
                <a:noAutofit/>
              </a:bodyPr>
              <a:lstStyle/>
              <a:p>
                <a:pPr algn="ctr">
                  <a:lnSpc>
                    <a:spcPct val="150000"/>
                  </a:lnSpc>
                </a:pPr>
                <a:r>
                  <a:rPr lang="zh-CN" sz="160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发布内容到本地论坛</a:t>
                </a:r>
                <a:endParaRPr lang="zh-CN" sz="160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algn="ctr">
                  <a:lnSpc>
                    <a:spcPct val="150000"/>
                  </a:lnSpc>
                </a:pPr>
                <a:r>
                  <a:rPr lang="zh-CN" sz="16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标注发布者姓名时间</a:t>
                </a:r>
                <a:endParaRPr lang="zh-CN" sz="16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algn="ctr">
                  <a:lnSpc>
                    <a:spcPct val="150000"/>
                  </a:lnSpc>
                </a:pPr>
                <a:r>
                  <a:rPr lang="zh-CN" sz="16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代码参与者：王祎晨</a:t>
                </a:r>
                <a:endParaRPr lang="zh-CN" sz="16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grpSp>
      <p:sp>
        <p:nvSpPr>
          <p:cNvPr id="32" name="文本框 31" descr="7b0a2020202022776f7264617274223a20227b5c2269645c223a32353030333839382c5c227469645c223a31333630357d220a7d0a"/>
          <p:cNvSpPr txBox="1"/>
          <p:nvPr/>
        </p:nvSpPr>
        <p:spPr>
          <a:xfrm>
            <a:off x="1651635" y="337515"/>
            <a:ext cx="8128000" cy="829945"/>
          </a:xfrm>
          <a:prstGeom prst="rect">
            <a:avLst/>
          </a:prstGeom>
        </p:spPr>
        <p:txBody>
          <a:bodyPr>
            <a:spAutoFit/>
            <a:extLst>
              <a:ext uri="{4A0BC546-FE56-4ADE-93B0-CB8AF2F6F144}">
                <wpsdc:textFrameExt xmlns:wpsdc="http://www.wps.cn/officeDocument/2022/drawingmlCustomData" type="title"/>
              </a:ext>
            </a:extLst>
          </a:bodyPr>
          <a:p>
            <a:pPr algn="l"/>
            <a:r>
              <a:rPr lang="zh-CN" altLang="en-US" sz="4800" b="1" spc="400">
                <a:ln w="806" cmpd="sng">
                  <a:solidFill>
                    <a:srgbClr val="FFF1C9">
                      <a:alpha val="60000"/>
                    </a:srgbClr>
                  </a:solidFill>
                </a:ln>
                <a:gradFill>
                  <a:gsLst>
                    <a:gs pos="50000">
                      <a:srgbClr val="84AF7F"/>
                    </a:gs>
                    <a:gs pos="0">
                      <a:srgbClr val="A7C6A4"/>
                    </a:gs>
                    <a:gs pos="100000">
                      <a:srgbClr val="5B9454"/>
                    </a:gs>
                  </a:gsLst>
                  <a:lin ang="16200000" scaled="1"/>
                </a:gradFill>
                <a:effectLst>
                  <a:outerShdw blurRad="29029" dist="63500" dir="1800000" algn="l" rotWithShape="0">
                    <a:srgbClr val="2C4128">
                      <a:alpha val="40000"/>
                    </a:srgbClr>
                  </a:outerShdw>
                </a:effectLst>
                <a:latin typeface="汉仪程行简" panose="00020600040101010101" charset="-122"/>
                <a:ea typeface="汉仪程行简" panose="00020600040101010101" charset="-122"/>
                <a:sym typeface="汉仪文黑-45简" panose="00020600040101010101" charset="-122"/>
              </a:rPr>
              <a:t>项目结构</a:t>
            </a:r>
            <a:endParaRPr lang="zh-CN" altLang="en-US" sz="4800" b="1" spc="400">
              <a:ln w="806" cmpd="sng">
                <a:solidFill>
                  <a:srgbClr val="FFF1C9">
                    <a:alpha val="60000"/>
                  </a:srgbClr>
                </a:solidFill>
              </a:ln>
              <a:gradFill>
                <a:gsLst>
                  <a:gs pos="50000">
                    <a:srgbClr val="84AF7F"/>
                  </a:gs>
                  <a:gs pos="0">
                    <a:srgbClr val="A7C6A4"/>
                  </a:gs>
                  <a:gs pos="100000">
                    <a:srgbClr val="5B9454"/>
                  </a:gs>
                </a:gsLst>
                <a:lin ang="16200000" scaled="1"/>
              </a:gradFill>
              <a:effectLst>
                <a:outerShdw blurRad="29029" dist="63500" dir="1800000" algn="l" rotWithShape="0">
                  <a:srgbClr val="2C4128">
                    <a:alpha val="40000"/>
                  </a:srgbClr>
                </a:outerShdw>
              </a:effectLst>
              <a:latin typeface="汉仪程行简" panose="00020600040101010101" charset="-122"/>
              <a:ea typeface="汉仪程行简" panose="00020600040101010101" charset="-122"/>
              <a:sym typeface="汉仪文黑-45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descr="7b0a2020202022776f7264617274223a20227b5c2269645c223a32353030333839382c5c227469645c223a31333630357d220a7d0a"/>
          <p:cNvSpPr txBox="1"/>
          <p:nvPr/>
        </p:nvSpPr>
        <p:spPr>
          <a:xfrm>
            <a:off x="1343660" y="905840"/>
            <a:ext cx="8128000" cy="829945"/>
          </a:xfrm>
          <a:prstGeom prst="rect">
            <a:avLst/>
          </a:prstGeom>
        </p:spPr>
        <p:txBody>
          <a:bodyPr>
            <a:spAutoFit/>
            <a:extLst>
              <a:ext uri="{4A0BC546-FE56-4ADE-93B0-CB8AF2F6F144}">
                <wpsdc:textFrameExt xmlns:wpsdc="http://www.wps.cn/officeDocument/2022/drawingmlCustomData" type="title"/>
              </a:ext>
            </a:extLst>
          </a:bodyPr>
          <a:p>
            <a:pPr algn="l"/>
            <a:r>
              <a:rPr lang="zh-CN" altLang="en-US" sz="4800" b="1" spc="400">
                <a:ln w="806" cmpd="sng">
                  <a:solidFill>
                    <a:srgbClr val="FFF1C9">
                      <a:alpha val="60000"/>
                    </a:srgbClr>
                  </a:solidFill>
                </a:ln>
                <a:gradFill>
                  <a:gsLst>
                    <a:gs pos="50000">
                      <a:srgbClr val="84AF7F"/>
                    </a:gs>
                    <a:gs pos="0">
                      <a:srgbClr val="A7C6A4"/>
                    </a:gs>
                    <a:gs pos="100000">
                      <a:srgbClr val="5B9454"/>
                    </a:gs>
                  </a:gsLst>
                  <a:lin ang="16200000" scaled="1"/>
                </a:gradFill>
                <a:effectLst>
                  <a:outerShdw blurRad="29029" dist="63500" dir="1800000" algn="l" rotWithShape="0">
                    <a:srgbClr val="2C4128">
                      <a:alpha val="40000"/>
                    </a:srgbClr>
                  </a:outerShdw>
                </a:effectLst>
                <a:latin typeface="汉仪程行简" panose="00020600040101010101" charset="-122"/>
                <a:ea typeface="汉仪程行简" panose="00020600040101010101" charset="-122"/>
                <a:sym typeface="汉仪文黑-45简" panose="00020600040101010101" charset="-122"/>
              </a:rPr>
              <a:t>登录与注册界面</a:t>
            </a:r>
            <a:endParaRPr lang="zh-CN" altLang="en-US" sz="4800" b="1" spc="400">
              <a:ln w="806" cmpd="sng">
                <a:solidFill>
                  <a:srgbClr val="FFF1C9">
                    <a:alpha val="60000"/>
                  </a:srgbClr>
                </a:solidFill>
              </a:ln>
              <a:gradFill>
                <a:gsLst>
                  <a:gs pos="50000">
                    <a:srgbClr val="84AF7F"/>
                  </a:gs>
                  <a:gs pos="0">
                    <a:srgbClr val="A7C6A4"/>
                  </a:gs>
                  <a:gs pos="100000">
                    <a:srgbClr val="5B9454"/>
                  </a:gs>
                </a:gsLst>
                <a:lin ang="16200000" scaled="1"/>
              </a:gradFill>
              <a:effectLst>
                <a:outerShdw blurRad="29029" dist="63500" dir="1800000" algn="l" rotWithShape="0">
                  <a:srgbClr val="2C4128">
                    <a:alpha val="40000"/>
                  </a:srgbClr>
                </a:outerShdw>
              </a:effectLst>
              <a:latin typeface="汉仪程行简" panose="00020600040101010101" charset="-122"/>
              <a:ea typeface="汉仪程行简" panose="00020600040101010101" charset="-122"/>
              <a:sym typeface="汉仪文黑-45简" panose="00020600040101010101" charset="-122"/>
            </a:endParaRPr>
          </a:p>
        </p:txBody>
      </p:sp>
      <p:pic>
        <p:nvPicPr>
          <p:cNvPr id="4" name="图片 3"/>
          <p:cNvPicPr>
            <a:picLocks noChangeAspect="1"/>
          </p:cNvPicPr>
          <p:nvPr/>
        </p:nvPicPr>
        <p:blipFill>
          <a:blip r:embed="rId1"/>
          <a:stretch>
            <a:fillRect/>
          </a:stretch>
        </p:blipFill>
        <p:spPr>
          <a:xfrm>
            <a:off x="880745" y="2863850"/>
            <a:ext cx="5277485" cy="2344420"/>
          </a:xfrm>
          <a:prstGeom prst="rect">
            <a:avLst/>
          </a:prstGeom>
        </p:spPr>
      </p:pic>
      <p:sp>
        <p:nvSpPr>
          <p:cNvPr id="5" name="文本框 4"/>
          <p:cNvSpPr txBox="1"/>
          <p:nvPr/>
        </p:nvSpPr>
        <p:spPr>
          <a:xfrm>
            <a:off x="1162050" y="5469255"/>
            <a:ext cx="4542790" cy="368300"/>
          </a:xfrm>
          <a:prstGeom prst="rect">
            <a:avLst/>
          </a:prstGeom>
          <a:noFill/>
        </p:spPr>
        <p:txBody>
          <a:bodyPr wrap="square" rtlCol="0">
            <a:spAutoFit/>
          </a:bodyPr>
          <a:p>
            <a:pPr algn="ctr"/>
            <a:r>
              <a:rPr lang="en-US" altLang="zh-CN">
                <a:solidFill>
                  <a:schemeClr val="bg1">
                    <a:lumMod val="50000"/>
                  </a:schemeClr>
                </a:solidFill>
              </a:rPr>
              <a:t>HTML:</a:t>
            </a:r>
            <a:r>
              <a:rPr lang="zh-CN" altLang="en-US">
                <a:solidFill>
                  <a:schemeClr val="bg1">
                    <a:lumMod val="50000"/>
                  </a:schemeClr>
                </a:solidFill>
              </a:rPr>
              <a:t>定义网页的主要结构和内容</a:t>
            </a:r>
            <a:endParaRPr lang="zh-CN" altLang="en-US">
              <a:solidFill>
                <a:schemeClr val="bg1">
                  <a:lumMod val="50000"/>
                </a:schemeClr>
              </a:solidFill>
            </a:endParaRPr>
          </a:p>
        </p:txBody>
      </p:sp>
      <p:pic>
        <p:nvPicPr>
          <p:cNvPr id="6" name="图片 5"/>
          <p:cNvPicPr>
            <a:picLocks noChangeAspect="1"/>
          </p:cNvPicPr>
          <p:nvPr/>
        </p:nvPicPr>
        <p:blipFill>
          <a:blip r:embed="rId2"/>
          <a:stretch>
            <a:fillRect/>
          </a:stretch>
        </p:blipFill>
        <p:spPr>
          <a:xfrm>
            <a:off x="7223125" y="2472690"/>
            <a:ext cx="3430905" cy="2677160"/>
          </a:xfrm>
          <a:prstGeom prst="rect">
            <a:avLst/>
          </a:prstGeom>
        </p:spPr>
      </p:pic>
      <p:sp>
        <p:nvSpPr>
          <p:cNvPr id="7" name="文本框 6"/>
          <p:cNvSpPr txBox="1"/>
          <p:nvPr/>
        </p:nvSpPr>
        <p:spPr>
          <a:xfrm>
            <a:off x="7272655" y="5469255"/>
            <a:ext cx="3538855" cy="645160"/>
          </a:xfrm>
          <a:prstGeom prst="rect">
            <a:avLst/>
          </a:prstGeom>
          <a:noFill/>
        </p:spPr>
        <p:txBody>
          <a:bodyPr wrap="square" rtlCol="0">
            <a:spAutoFit/>
          </a:bodyPr>
          <a:p>
            <a:r>
              <a:rPr lang="en-US" altLang="zh-CN">
                <a:solidFill>
                  <a:schemeClr val="bg1">
                    <a:lumMod val="50000"/>
                  </a:schemeClr>
                </a:solidFill>
              </a:rPr>
              <a:t>CSS</a:t>
            </a:r>
            <a:r>
              <a:rPr lang="zh-CN" altLang="en-US">
                <a:solidFill>
                  <a:schemeClr val="bg1">
                    <a:lumMod val="50000"/>
                  </a:schemeClr>
                </a:solidFill>
              </a:rPr>
              <a:t>：可以改变字体、边框大小，控制网页的外观和样式</a:t>
            </a:r>
            <a:endParaRPr lang="zh-CN" altLang="en-US">
              <a:solidFill>
                <a:schemeClr val="bg1">
                  <a:lumMod val="50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14300" y="182245"/>
            <a:ext cx="11140440" cy="829945"/>
          </a:xfrm>
          <a:prstGeom prst="rect">
            <a:avLst/>
          </a:prstGeom>
          <a:noFill/>
        </p:spPr>
        <p:txBody>
          <a:bodyPr wrap="square" rtlCol="0" anchor="t">
            <a:spAutoFit/>
          </a:bodyPr>
          <a:p>
            <a:pPr algn="ctr"/>
            <a:r>
              <a:rPr lang="zh-CN" altLang="en-US" sz="4800" b="1">
                <a:ln w="3175" cmpd="sng">
                  <a:solidFill>
                    <a:srgbClr val="FFF1C9">
                      <a:alpha val="60000"/>
                    </a:srgbClr>
                  </a:solidFill>
                </a:ln>
                <a:gradFill>
                  <a:gsLst>
                    <a:gs pos="50000">
                      <a:srgbClr val="84AF7F"/>
                    </a:gs>
                    <a:gs pos="0">
                      <a:srgbClr val="A7C6A4"/>
                    </a:gs>
                    <a:gs pos="100000">
                      <a:srgbClr val="5B9454"/>
                    </a:gs>
                  </a:gsLst>
                  <a:lin ang="16200000" scaled="1"/>
                </a:gradFill>
                <a:effectLst>
                  <a:outerShdw blurRad="114300" dist="63500" dir="1800000" algn="l" rotWithShape="0">
                    <a:srgbClr val="2C4128">
                      <a:alpha val="40000"/>
                    </a:srgbClr>
                  </a:outerShdw>
                </a:effectLst>
                <a:latin typeface="汉仪程行简" panose="00020600040101010101" charset="-122"/>
                <a:ea typeface="汉仪程行简" panose="00020600040101010101" charset="-122"/>
                <a:sym typeface="+mn-ea"/>
              </a:rPr>
              <a:t>网页交互功能</a:t>
            </a:r>
            <a:r>
              <a:rPr lang="en-US" altLang="zh-CN" sz="4800" b="1">
                <a:ln w="3175" cmpd="sng">
                  <a:solidFill>
                    <a:srgbClr val="FFF1C9">
                      <a:alpha val="60000"/>
                    </a:srgbClr>
                  </a:solidFill>
                </a:ln>
                <a:gradFill>
                  <a:gsLst>
                    <a:gs pos="50000">
                      <a:srgbClr val="84AF7F"/>
                    </a:gs>
                    <a:gs pos="0">
                      <a:srgbClr val="A7C6A4"/>
                    </a:gs>
                    <a:gs pos="100000">
                      <a:srgbClr val="5B9454"/>
                    </a:gs>
                  </a:gsLst>
                  <a:lin ang="16200000" scaled="1"/>
                </a:gradFill>
                <a:effectLst>
                  <a:outerShdw blurRad="114300" dist="63500" dir="1800000" algn="l" rotWithShape="0">
                    <a:srgbClr val="2C4128">
                      <a:alpha val="40000"/>
                    </a:srgbClr>
                  </a:outerShdw>
                </a:effectLst>
                <a:latin typeface="汉仪程行简" panose="00020600040101010101" charset="-122"/>
                <a:ea typeface="汉仪程行简" panose="00020600040101010101" charset="-122"/>
                <a:sym typeface="+mn-ea"/>
              </a:rPr>
              <a:t>——</a:t>
            </a:r>
            <a:r>
              <a:rPr lang="zh-CN" altLang="en-US" sz="4800" b="1">
                <a:ln w="3175" cmpd="sng">
                  <a:solidFill>
                    <a:srgbClr val="FFF1C9">
                      <a:alpha val="60000"/>
                    </a:srgbClr>
                  </a:solidFill>
                </a:ln>
                <a:gradFill>
                  <a:gsLst>
                    <a:gs pos="50000">
                      <a:srgbClr val="84AF7F"/>
                    </a:gs>
                    <a:gs pos="0">
                      <a:srgbClr val="A7C6A4"/>
                    </a:gs>
                    <a:gs pos="100000">
                      <a:srgbClr val="5B9454"/>
                    </a:gs>
                  </a:gsLst>
                  <a:lin ang="16200000" scaled="1"/>
                </a:gradFill>
                <a:effectLst>
                  <a:outerShdw blurRad="114300" dist="63500" dir="1800000" algn="l" rotWithShape="0">
                    <a:srgbClr val="2C4128">
                      <a:alpha val="40000"/>
                    </a:srgbClr>
                  </a:outerShdw>
                </a:effectLst>
                <a:latin typeface="汉仪程行简" panose="00020600040101010101" charset="-122"/>
                <a:ea typeface="汉仪程行简" panose="00020600040101010101" charset="-122"/>
                <a:sym typeface="+mn-ea"/>
              </a:rPr>
              <a:t>用户账号密码</a:t>
            </a:r>
            <a:r>
              <a:rPr lang="zh-CN" altLang="en-US" sz="4800" b="1">
                <a:ln w="3175" cmpd="sng">
                  <a:solidFill>
                    <a:srgbClr val="FFF1C9">
                      <a:alpha val="60000"/>
                    </a:srgbClr>
                  </a:solidFill>
                </a:ln>
                <a:gradFill>
                  <a:gsLst>
                    <a:gs pos="50000">
                      <a:srgbClr val="84AF7F"/>
                    </a:gs>
                    <a:gs pos="0">
                      <a:srgbClr val="A7C6A4"/>
                    </a:gs>
                    <a:gs pos="100000">
                      <a:srgbClr val="5B9454"/>
                    </a:gs>
                  </a:gsLst>
                  <a:lin ang="16200000" scaled="1"/>
                </a:gradFill>
                <a:effectLst>
                  <a:outerShdw blurRad="114300" dist="63500" dir="1800000" algn="l" rotWithShape="0">
                    <a:srgbClr val="2C4128">
                      <a:alpha val="40000"/>
                    </a:srgbClr>
                  </a:outerShdw>
                </a:effectLst>
                <a:latin typeface="汉仪程行简" panose="00020600040101010101" charset="-122"/>
                <a:ea typeface="汉仪程行简" panose="00020600040101010101" charset="-122"/>
                <a:sym typeface="+mn-ea"/>
              </a:rPr>
              <a:t>判断</a:t>
            </a:r>
            <a:endParaRPr lang="zh-CN" altLang="en-US" sz="4800" b="1">
              <a:ln w="3175" cmpd="sng">
                <a:solidFill>
                  <a:srgbClr val="FFF1C9">
                    <a:alpha val="60000"/>
                  </a:srgbClr>
                </a:solidFill>
              </a:ln>
              <a:gradFill>
                <a:gsLst>
                  <a:gs pos="50000">
                    <a:srgbClr val="84AF7F"/>
                  </a:gs>
                  <a:gs pos="0">
                    <a:srgbClr val="A7C6A4"/>
                  </a:gs>
                  <a:gs pos="100000">
                    <a:srgbClr val="5B9454"/>
                  </a:gs>
                </a:gsLst>
                <a:lin ang="16200000" scaled="1"/>
              </a:gradFill>
              <a:effectLst>
                <a:outerShdw blurRad="114300" dist="63500" dir="1800000" algn="l" rotWithShape="0">
                  <a:srgbClr val="2C4128">
                    <a:alpha val="40000"/>
                  </a:srgbClr>
                </a:outerShdw>
              </a:effectLst>
              <a:latin typeface="汉仪程行简" panose="00020600040101010101" charset="-122"/>
              <a:ea typeface="汉仪程行简" panose="00020600040101010101" charset="-122"/>
              <a:sym typeface="+mn-ea"/>
            </a:endParaRPr>
          </a:p>
        </p:txBody>
      </p:sp>
      <p:sp>
        <p:nvSpPr>
          <p:cNvPr id="4" name="文本框 3"/>
          <p:cNvSpPr txBox="1"/>
          <p:nvPr/>
        </p:nvSpPr>
        <p:spPr>
          <a:xfrm>
            <a:off x="912495" y="1453515"/>
            <a:ext cx="5207635" cy="1831975"/>
          </a:xfrm>
          <a:prstGeom prst="rect">
            <a:avLst/>
          </a:prstGeom>
          <a:noFill/>
        </p:spPr>
        <p:txBody>
          <a:bodyPr wrap="square" rtlCol="0">
            <a:noAutofit/>
          </a:bodyPr>
          <a:p>
            <a:r>
              <a:rPr lang="zh-CN" altLang="en-US">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此功能是使用</a:t>
            </a:r>
            <a:r>
              <a:rPr lang="en-US" altLang="zh-CN">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JS(JavaScripe)</a:t>
            </a:r>
            <a:r>
              <a:rPr lang="zh-CN" altLang="en-US">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编写的，实现思路：</a:t>
            </a:r>
            <a:endParaRPr lang="zh-CN" altLang="en-US">
              <a:solidFill>
                <a:schemeClr val="bg1">
                  <a:lumMod val="50000"/>
                </a:schemeClr>
              </a:solidFill>
              <a:latin typeface="汉仪文黑-45简" panose="00020600040101010101" charset="-122"/>
              <a:ea typeface="汉仪文黑-45简" panose="00020600040101010101" charset="-122"/>
              <a:cs typeface="汉仪文黑-45简" panose="00020600040101010101" charset="-122"/>
            </a:endParaRPr>
          </a:p>
          <a:p>
            <a:r>
              <a:rPr lang="zh-CN" altLang="en-US">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首先要实现账号密码判断我们需要数据库来存储用户账号密码的信息，接着连接数据库进行判断。但是在学习</a:t>
            </a:r>
            <a:r>
              <a:rPr lang="en-US" altLang="zh-CN">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MySQL</a:t>
            </a:r>
            <a:r>
              <a:rPr lang="zh-CN" altLang="en-US">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数据库后进行数据库链接时始终有错误，便想另一种方法代替数据库</a:t>
            </a:r>
            <a:r>
              <a:rPr lang="en-US" altLang="zh-CN">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a:t>
            </a:r>
            <a:r>
              <a:rPr lang="zh-CN" altLang="en-US">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创建一个对象数组作为</a:t>
            </a:r>
            <a:r>
              <a:rPr lang="en-US" altLang="zh-CN">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a:t>
            </a:r>
            <a:r>
              <a:rPr lang="zh-CN" altLang="en-US">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伪数据库</a:t>
            </a:r>
            <a:r>
              <a:rPr lang="en-US" altLang="zh-CN">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a:t>
            </a:r>
            <a:endParaRPr lang="en-US" altLang="zh-CN">
              <a:solidFill>
                <a:schemeClr val="bg1">
                  <a:lumMod val="50000"/>
                </a:schemeClr>
              </a:solidFill>
              <a:latin typeface="汉仪文黑-45简" panose="00020600040101010101" charset="-122"/>
              <a:ea typeface="汉仪文黑-45简" panose="00020600040101010101" charset="-122"/>
              <a:cs typeface="汉仪文黑-45简" panose="00020600040101010101" charset="-122"/>
            </a:endParaRPr>
          </a:p>
        </p:txBody>
      </p:sp>
      <p:sp>
        <p:nvSpPr>
          <p:cNvPr id="5" name="文本框 4"/>
          <p:cNvSpPr txBox="1"/>
          <p:nvPr/>
        </p:nvSpPr>
        <p:spPr>
          <a:xfrm>
            <a:off x="7615555" y="3661410"/>
            <a:ext cx="3315970" cy="368300"/>
          </a:xfrm>
          <a:prstGeom prst="rect">
            <a:avLst/>
          </a:prstGeom>
          <a:noFill/>
        </p:spPr>
        <p:txBody>
          <a:bodyPr wrap="square" rtlCol="0">
            <a:spAutoFit/>
          </a:bodyPr>
          <a:p>
            <a:r>
              <a:rPr lang="zh-CN" altLang="en-US">
                <a:solidFill>
                  <a:schemeClr val="bg1">
                    <a:lumMod val="50000"/>
                  </a:schemeClr>
                </a:solidFill>
                <a:sym typeface="+mn-ea"/>
              </a:rPr>
              <a:t>判断功能通过对象数组实现。</a:t>
            </a:r>
            <a:endParaRPr lang="zh-CN" altLang="en-US">
              <a:solidFill>
                <a:schemeClr val="bg1">
                  <a:lumMod val="50000"/>
                </a:schemeClr>
              </a:solidFill>
              <a:sym typeface="+mn-ea"/>
            </a:endParaRPr>
          </a:p>
        </p:txBody>
      </p:sp>
      <p:pic>
        <p:nvPicPr>
          <p:cNvPr id="6" name="图片 5"/>
          <p:cNvPicPr>
            <a:picLocks noChangeAspect="1"/>
          </p:cNvPicPr>
          <p:nvPr/>
        </p:nvPicPr>
        <p:blipFill>
          <a:blip r:embed="rId1"/>
          <a:stretch>
            <a:fillRect/>
          </a:stretch>
        </p:blipFill>
        <p:spPr>
          <a:xfrm>
            <a:off x="6456045" y="1851660"/>
            <a:ext cx="4330065" cy="833755"/>
          </a:xfrm>
          <a:prstGeom prst="rect">
            <a:avLst/>
          </a:prstGeom>
        </p:spPr>
      </p:pic>
      <p:pic>
        <p:nvPicPr>
          <p:cNvPr id="2" name="图片 1" descr="f070895c58ccf4f6e58c000075d02a4"/>
          <p:cNvPicPr>
            <a:picLocks noChangeAspect="1"/>
          </p:cNvPicPr>
          <p:nvPr/>
        </p:nvPicPr>
        <p:blipFill>
          <a:blip r:embed="rId2"/>
          <a:stretch>
            <a:fillRect/>
          </a:stretch>
        </p:blipFill>
        <p:spPr>
          <a:xfrm>
            <a:off x="956945" y="3486785"/>
            <a:ext cx="6286500" cy="717550"/>
          </a:xfrm>
          <a:prstGeom prst="rect">
            <a:avLst/>
          </a:prstGeom>
        </p:spPr>
      </p:pic>
      <p:sp>
        <p:nvSpPr>
          <p:cNvPr id="7" name="文本框 6"/>
          <p:cNvSpPr txBox="1"/>
          <p:nvPr/>
        </p:nvSpPr>
        <p:spPr>
          <a:xfrm>
            <a:off x="942975" y="4697095"/>
            <a:ext cx="5513070" cy="707390"/>
          </a:xfrm>
          <a:prstGeom prst="rect">
            <a:avLst/>
          </a:prstGeom>
          <a:noFill/>
        </p:spPr>
        <p:txBody>
          <a:bodyPr wrap="square" rtlCol="0">
            <a:noAutofit/>
          </a:bodyPr>
          <a:p>
            <a:r>
              <a:rPr lang="zh-CN" altLang="en-US">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随后通过</a:t>
            </a:r>
            <a:r>
              <a:rPr lang="en-US" altLang="zh-CN">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document</a:t>
            </a:r>
            <a:r>
              <a:rPr lang="zh-CN" altLang="en-US">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的方法</a:t>
            </a:r>
            <a:r>
              <a:rPr lang="en-US" altLang="zh-CN">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getElementById</a:t>
            </a:r>
            <a:r>
              <a:rPr lang="zh-CN" altLang="en-US">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将用户填写的内容存到两个变量中</a:t>
            </a:r>
            <a:endParaRPr lang="zh-CN" altLang="en-US">
              <a:solidFill>
                <a:schemeClr val="bg1">
                  <a:lumMod val="50000"/>
                </a:schemeClr>
              </a:solidFill>
              <a:latin typeface="汉仪文黑-45简" panose="00020600040101010101" charset="-122"/>
              <a:ea typeface="汉仪文黑-45简" panose="00020600040101010101" charset="-122"/>
              <a:cs typeface="汉仪文黑-45简" panose="00020600040101010101" charset="-122"/>
            </a:endParaRPr>
          </a:p>
        </p:txBody>
      </p:sp>
      <p:pic>
        <p:nvPicPr>
          <p:cNvPr id="8" name="图片 7"/>
          <p:cNvPicPr>
            <a:picLocks noChangeAspect="1"/>
          </p:cNvPicPr>
          <p:nvPr>
            <p:custDataLst>
              <p:tags r:id="rId3"/>
            </p:custDataLst>
          </p:nvPr>
        </p:nvPicPr>
        <p:blipFill>
          <a:blip r:embed="rId4"/>
          <a:stretch>
            <a:fillRect/>
          </a:stretch>
        </p:blipFill>
        <p:spPr>
          <a:xfrm>
            <a:off x="6989445" y="4458335"/>
            <a:ext cx="3593465" cy="2025015"/>
          </a:xfrm>
          <a:prstGeom prst="rect">
            <a:avLst/>
          </a:prstGeom>
        </p:spPr>
      </p:pic>
      <p:sp>
        <p:nvSpPr>
          <p:cNvPr id="9" name="文本框 8"/>
          <p:cNvSpPr txBox="1"/>
          <p:nvPr/>
        </p:nvSpPr>
        <p:spPr>
          <a:xfrm>
            <a:off x="1033145" y="5594985"/>
            <a:ext cx="5232400" cy="575310"/>
          </a:xfrm>
          <a:prstGeom prst="rect">
            <a:avLst/>
          </a:prstGeom>
          <a:noFill/>
        </p:spPr>
        <p:txBody>
          <a:bodyPr wrap="square" rtlCol="0">
            <a:noAutofit/>
          </a:bodyPr>
          <a:p>
            <a:r>
              <a:rPr lang="zh-CN" altLang="en-US">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最后使用</a:t>
            </a:r>
            <a:r>
              <a:rPr lang="en-US" altLang="zh-CN">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for</a:t>
            </a:r>
            <a:r>
              <a:rPr lang="zh-CN" altLang="en-US">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循环遍历对象数组去与获得的用户账号密码匹配</a:t>
            </a:r>
            <a:endParaRPr lang="zh-CN" altLang="en-US">
              <a:solidFill>
                <a:schemeClr val="bg1">
                  <a:lumMod val="50000"/>
                </a:schemeClr>
              </a:solidFill>
              <a:latin typeface="汉仪文黑-45简" panose="00020600040101010101" charset="-122"/>
              <a:ea typeface="汉仪文黑-45简" panose="00020600040101010101" charset="-122"/>
              <a:cs typeface="汉仪文黑-45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3340" y="149860"/>
            <a:ext cx="11368405" cy="829945"/>
          </a:xfrm>
          <a:prstGeom prst="rect">
            <a:avLst/>
          </a:prstGeom>
          <a:noFill/>
        </p:spPr>
        <p:txBody>
          <a:bodyPr wrap="square" rtlCol="0" anchor="t">
            <a:spAutoFit/>
          </a:bodyPr>
          <a:p>
            <a:pPr algn="ctr"/>
            <a:r>
              <a:rPr lang="zh-CN" altLang="en-US" sz="4800" b="1">
                <a:ln w="3175" cmpd="sng">
                  <a:solidFill>
                    <a:srgbClr val="FFF1C9">
                      <a:alpha val="60000"/>
                    </a:srgbClr>
                  </a:solidFill>
                </a:ln>
                <a:gradFill>
                  <a:gsLst>
                    <a:gs pos="50000">
                      <a:srgbClr val="84AF7F"/>
                    </a:gs>
                    <a:gs pos="0">
                      <a:srgbClr val="A7C6A4"/>
                    </a:gs>
                    <a:gs pos="100000">
                      <a:srgbClr val="5B9454"/>
                    </a:gs>
                  </a:gsLst>
                  <a:lin ang="16200000" scaled="1"/>
                </a:gradFill>
                <a:effectLst>
                  <a:outerShdw blurRad="114300" dist="63500" dir="1800000" algn="l" rotWithShape="0">
                    <a:srgbClr val="2C4128">
                      <a:alpha val="40000"/>
                    </a:srgbClr>
                  </a:outerShdw>
                </a:effectLst>
                <a:latin typeface="汉仪程行简" panose="00020600040101010101" charset="-122"/>
                <a:ea typeface="汉仪程行简" panose="00020600040101010101" charset="-122"/>
                <a:sym typeface="+mn-ea"/>
              </a:rPr>
              <a:t>网页交互功能</a:t>
            </a:r>
            <a:r>
              <a:rPr lang="en-US" altLang="zh-CN" sz="4800" b="1">
                <a:ln w="3175" cmpd="sng">
                  <a:solidFill>
                    <a:srgbClr val="FFF1C9">
                      <a:alpha val="60000"/>
                    </a:srgbClr>
                  </a:solidFill>
                </a:ln>
                <a:gradFill>
                  <a:gsLst>
                    <a:gs pos="50000">
                      <a:srgbClr val="84AF7F"/>
                    </a:gs>
                    <a:gs pos="0">
                      <a:srgbClr val="A7C6A4"/>
                    </a:gs>
                    <a:gs pos="100000">
                      <a:srgbClr val="5B9454"/>
                    </a:gs>
                  </a:gsLst>
                  <a:lin ang="16200000" scaled="1"/>
                </a:gradFill>
                <a:effectLst>
                  <a:outerShdw blurRad="114300" dist="63500" dir="1800000" algn="l" rotWithShape="0">
                    <a:srgbClr val="2C4128">
                      <a:alpha val="40000"/>
                    </a:srgbClr>
                  </a:outerShdw>
                </a:effectLst>
                <a:latin typeface="汉仪程行简" panose="00020600040101010101" charset="-122"/>
                <a:ea typeface="汉仪程行简" panose="00020600040101010101" charset="-122"/>
                <a:sym typeface="+mn-ea"/>
              </a:rPr>
              <a:t>——</a:t>
            </a:r>
            <a:r>
              <a:rPr lang="zh-CN" altLang="en-US" sz="4800" b="1">
                <a:ln w="3175" cmpd="sng">
                  <a:solidFill>
                    <a:srgbClr val="FFF1C9">
                      <a:alpha val="60000"/>
                    </a:srgbClr>
                  </a:solidFill>
                </a:ln>
                <a:gradFill>
                  <a:gsLst>
                    <a:gs pos="50000">
                      <a:srgbClr val="84AF7F"/>
                    </a:gs>
                    <a:gs pos="0">
                      <a:srgbClr val="A7C6A4"/>
                    </a:gs>
                    <a:gs pos="100000">
                      <a:srgbClr val="5B9454"/>
                    </a:gs>
                  </a:gsLst>
                  <a:lin ang="16200000" scaled="1"/>
                </a:gradFill>
                <a:effectLst>
                  <a:outerShdw blurRad="114300" dist="63500" dir="1800000" algn="l" rotWithShape="0">
                    <a:srgbClr val="2C4128">
                      <a:alpha val="40000"/>
                    </a:srgbClr>
                  </a:outerShdw>
                </a:effectLst>
                <a:latin typeface="汉仪程行简" panose="00020600040101010101" charset="-122"/>
                <a:ea typeface="汉仪程行简" panose="00020600040101010101" charset="-122"/>
                <a:sym typeface="+mn-ea"/>
              </a:rPr>
              <a:t>注册功能</a:t>
            </a:r>
            <a:endParaRPr lang="zh-CN" altLang="en-US" sz="4800" b="1">
              <a:ln w="3175" cmpd="sng">
                <a:solidFill>
                  <a:srgbClr val="FFF1C9">
                    <a:alpha val="60000"/>
                  </a:srgbClr>
                </a:solidFill>
              </a:ln>
              <a:gradFill>
                <a:gsLst>
                  <a:gs pos="50000">
                    <a:srgbClr val="84AF7F"/>
                  </a:gs>
                  <a:gs pos="0">
                    <a:srgbClr val="A7C6A4"/>
                  </a:gs>
                  <a:gs pos="100000">
                    <a:srgbClr val="5B9454"/>
                  </a:gs>
                </a:gsLst>
                <a:lin ang="16200000" scaled="1"/>
              </a:gradFill>
              <a:effectLst>
                <a:outerShdw blurRad="114300" dist="63500" dir="1800000" algn="l" rotWithShape="0">
                  <a:srgbClr val="2C4128">
                    <a:alpha val="40000"/>
                  </a:srgbClr>
                </a:outerShdw>
              </a:effectLst>
              <a:latin typeface="汉仪程行简" panose="00020600040101010101" charset="-122"/>
              <a:ea typeface="汉仪程行简" panose="00020600040101010101" charset="-122"/>
              <a:sym typeface="+mn-ea"/>
            </a:endParaRPr>
          </a:p>
        </p:txBody>
      </p:sp>
      <p:sp>
        <p:nvSpPr>
          <p:cNvPr id="2" name="文本框 1"/>
          <p:cNvSpPr txBox="1"/>
          <p:nvPr/>
        </p:nvSpPr>
        <p:spPr>
          <a:xfrm>
            <a:off x="722630" y="1558925"/>
            <a:ext cx="6356350" cy="1198880"/>
          </a:xfrm>
          <a:prstGeom prst="rect">
            <a:avLst/>
          </a:prstGeom>
          <a:noFill/>
        </p:spPr>
        <p:txBody>
          <a:bodyPr wrap="square" rtlCol="0">
            <a:spAutoFit/>
          </a:bodyPr>
          <a:p>
            <a:r>
              <a:rPr lang="zh-CN" altLang="en-US">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实现注册功能首先需要判断账号是否已经存在，所以仍是像登录功能的一样，利用</a:t>
            </a:r>
            <a:r>
              <a:rPr lang="en-US" altLang="zh-CN">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document.</a:t>
            </a:r>
            <a:r>
              <a:rPr lang="en-US" altLang="zh-CN">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mn-ea"/>
              </a:rPr>
              <a:t>getElementById()</a:t>
            </a:r>
            <a:r>
              <a:rPr lang="zh-CN" altLang="en-US">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mn-ea"/>
              </a:rPr>
              <a:t>获取到用户填写的数据，再用</a:t>
            </a:r>
            <a:r>
              <a:rPr lang="en-US" altLang="zh-CN">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mn-ea"/>
              </a:rPr>
              <a:t>for</a:t>
            </a:r>
            <a:r>
              <a:rPr lang="zh-CN" altLang="en-US">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mn-ea"/>
              </a:rPr>
              <a:t>循环遍历对象数组去比较，如果账号存在则提示，不存在则加入对象数组后进入登录页面。</a:t>
            </a:r>
            <a:endParaRPr lang="zh-CN" altLang="en-US">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mn-ea"/>
            </a:endParaRPr>
          </a:p>
        </p:txBody>
      </p:sp>
      <p:pic>
        <p:nvPicPr>
          <p:cNvPr id="4" name="图片 3"/>
          <p:cNvPicPr>
            <a:picLocks noChangeAspect="1"/>
          </p:cNvPicPr>
          <p:nvPr>
            <p:custDataLst>
              <p:tags r:id="rId1"/>
            </p:custDataLst>
          </p:nvPr>
        </p:nvPicPr>
        <p:blipFill>
          <a:blip r:embed="rId2"/>
          <a:stretch>
            <a:fillRect/>
          </a:stretch>
        </p:blipFill>
        <p:spPr>
          <a:xfrm>
            <a:off x="8070850" y="1877695"/>
            <a:ext cx="3610610" cy="2731135"/>
          </a:xfrm>
          <a:prstGeom prst="rect">
            <a:avLst/>
          </a:prstGeom>
        </p:spPr>
      </p:pic>
      <p:sp>
        <p:nvSpPr>
          <p:cNvPr id="5" name="文本框 4"/>
          <p:cNvSpPr txBox="1"/>
          <p:nvPr/>
        </p:nvSpPr>
        <p:spPr>
          <a:xfrm>
            <a:off x="678180" y="3039745"/>
            <a:ext cx="6134100" cy="645160"/>
          </a:xfrm>
          <a:prstGeom prst="rect">
            <a:avLst/>
          </a:prstGeom>
          <a:noFill/>
        </p:spPr>
        <p:txBody>
          <a:bodyPr wrap="square" rtlCol="0">
            <a:spAutoFit/>
          </a:bodyPr>
          <a:p>
            <a:r>
              <a:rPr lang="zh-CN" altLang="en-US">
                <a:solidFill>
                  <a:schemeClr val="bg1">
                    <a:lumMod val="50000"/>
                  </a:schemeClr>
                </a:solidFill>
              </a:rPr>
              <a:t>而在编写这个功能出了一个问题，就是当我们注册后进入登录页面，</a:t>
            </a:r>
            <a:r>
              <a:rPr lang="zh-CN" altLang="en-US">
                <a:solidFill>
                  <a:srgbClr val="FF0000"/>
                </a:solidFill>
              </a:rPr>
              <a:t>对象数组</a:t>
            </a:r>
            <a:r>
              <a:rPr lang="en-US" altLang="zh-CN">
                <a:solidFill>
                  <a:srgbClr val="FF0000"/>
                </a:solidFill>
              </a:rPr>
              <a:t>students</a:t>
            </a:r>
            <a:r>
              <a:rPr lang="zh-CN" altLang="en-US">
                <a:solidFill>
                  <a:srgbClr val="FF0000"/>
                </a:solidFill>
              </a:rPr>
              <a:t>并没有增加对象。</a:t>
            </a:r>
            <a:endParaRPr lang="zh-CN" altLang="en-US">
              <a:solidFill>
                <a:srgbClr val="FF0000"/>
              </a:solidFill>
            </a:endParaRPr>
          </a:p>
        </p:txBody>
      </p:sp>
      <p:sp>
        <p:nvSpPr>
          <p:cNvPr id="6" name="文本框 5"/>
          <p:cNvSpPr txBox="1"/>
          <p:nvPr/>
        </p:nvSpPr>
        <p:spPr>
          <a:xfrm>
            <a:off x="722630" y="3841750"/>
            <a:ext cx="7277100" cy="922020"/>
          </a:xfrm>
          <a:prstGeom prst="rect">
            <a:avLst/>
          </a:prstGeom>
          <a:noFill/>
        </p:spPr>
        <p:txBody>
          <a:bodyPr wrap="square" rtlCol="0">
            <a:spAutoFit/>
          </a:bodyPr>
          <a:p>
            <a:r>
              <a:rPr lang="zh-CN" altLang="en-US">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百思不得其解之后，决定询问</a:t>
            </a:r>
            <a:r>
              <a:rPr lang="en-US" altLang="zh-CN">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chatgpt</a:t>
            </a:r>
            <a:r>
              <a:rPr lang="zh-CN" altLang="en-US">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，才知道当我跳转另一个页面时，其中的变量也会恢复，所以我们需要先把获得的数据保存的本地，再等跳转到登录页面后用变量接收数据在将其加入至</a:t>
            </a:r>
            <a:r>
              <a:rPr lang="en-US" altLang="zh-CN">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students</a:t>
            </a:r>
            <a:r>
              <a:rPr lang="zh-CN" altLang="en-US">
                <a:solidFill>
                  <a:schemeClr val="bg1">
                    <a:lumMod val="50000"/>
                  </a:schemeClr>
                </a:solidFill>
                <a:latin typeface="汉仪文黑-45简" panose="00020600040101010101" charset="-122"/>
                <a:ea typeface="汉仪文黑-45简" panose="00020600040101010101" charset="-122"/>
                <a:cs typeface="汉仪文黑-45简" panose="00020600040101010101" charset="-122"/>
              </a:rPr>
              <a:t>对象数组中</a:t>
            </a:r>
            <a:endParaRPr lang="zh-CN" altLang="en-US">
              <a:solidFill>
                <a:schemeClr val="bg1">
                  <a:lumMod val="50000"/>
                </a:schemeClr>
              </a:solidFill>
              <a:latin typeface="汉仪文黑-45简" panose="00020600040101010101" charset="-122"/>
              <a:ea typeface="汉仪文黑-45简" panose="00020600040101010101" charset="-122"/>
              <a:cs typeface="汉仪文黑-45简" panose="00020600040101010101" charset="-122"/>
            </a:endParaRPr>
          </a:p>
        </p:txBody>
      </p:sp>
      <p:pic>
        <p:nvPicPr>
          <p:cNvPr id="7" name="图片 6"/>
          <p:cNvPicPr>
            <a:picLocks noChangeAspect="1"/>
          </p:cNvPicPr>
          <p:nvPr>
            <p:custDataLst>
              <p:tags r:id="rId3"/>
            </p:custDataLst>
          </p:nvPr>
        </p:nvPicPr>
        <p:blipFill>
          <a:blip r:embed="rId4"/>
          <a:stretch>
            <a:fillRect/>
          </a:stretch>
        </p:blipFill>
        <p:spPr>
          <a:xfrm>
            <a:off x="590550" y="5128260"/>
            <a:ext cx="4127500" cy="133350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4972050" y="5507355"/>
            <a:ext cx="6648450" cy="5753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descr="7b0a2020202022776f7264617274223a20227b5c2269645c223a32353030333839382c5c227469645c223a31333630357d220a7d0a"/>
          <p:cNvSpPr txBox="1"/>
          <p:nvPr/>
        </p:nvSpPr>
        <p:spPr>
          <a:xfrm>
            <a:off x="1462405" y="233680"/>
            <a:ext cx="1739265" cy="829945"/>
          </a:xfrm>
          <a:prstGeom prst="rect">
            <a:avLst/>
          </a:prstGeom>
        </p:spPr>
        <p:txBody>
          <a:bodyPr wrap="square">
            <a:spAutoFit/>
            <a:extLst>
              <a:ext uri="{4A0BC546-FE56-4ADE-93B0-CB8AF2F6F144}">
                <wpsdc:textFrameExt xmlns:wpsdc="http://www.wps.cn/officeDocument/2022/drawingmlCustomData" type="title"/>
              </a:ext>
            </a:extLst>
          </a:bodyPr>
          <a:p>
            <a:pPr algn="l"/>
            <a:r>
              <a:rPr lang="zh-CN" altLang="en-US" sz="4800" b="1" spc="400">
                <a:ln w="806" cmpd="sng">
                  <a:solidFill>
                    <a:srgbClr val="FFF1C9">
                      <a:alpha val="60000"/>
                    </a:srgbClr>
                  </a:solidFill>
                </a:ln>
                <a:gradFill>
                  <a:gsLst>
                    <a:gs pos="50000">
                      <a:srgbClr val="84AF7F"/>
                    </a:gs>
                    <a:gs pos="0">
                      <a:srgbClr val="A7C6A4"/>
                    </a:gs>
                    <a:gs pos="100000">
                      <a:srgbClr val="5B9454"/>
                    </a:gs>
                  </a:gsLst>
                  <a:lin ang="16200000" scaled="1"/>
                </a:gradFill>
                <a:effectLst>
                  <a:outerShdw blurRad="29029" dist="63500" dir="1800000" algn="l" rotWithShape="0">
                    <a:srgbClr val="2C4128">
                      <a:alpha val="40000"/>
                    </a:srgbClr>
                  </a:outerShdw>
                </a:effectLst>
                <a:latin typeface="汉仪程行简" panose="00020600040101010101" charset="-122"/>
                <a:ea typeface="汉仪程行简" panose="00020600040101010101" charset="-122"/>
              </a:rPr>
              <a:t>论坛</a:t>
            </a:r>
            <a:endParaRPr lang="zh-CN" altLang="en-US" sz="4800" b="1" spc="400">
              <a:ln w="806" cmpd="sng">
                <a:solidFill>
                  <a:srgbClr val="FFF1C9">
                    <a:alpha val="60000"/>
                  </a:srgbClr>
                </a:solidFill>
              </a:ln>
              <a:gradFill>
                <a:gsLst>
                  <a:gs pos="50000">
                    <a:srgbClr val="84AF7F"/>
                  </a:gs>
                  <a:gs pos="0">
                    <a:srgbClr val="A7C6A4"/>
                  </a:gs>
                  <a:gs pos="100000">
                    <a:srgbClr val="5B9454"/>
                  </a:gs>
                </a:gsLst>
                <a:lin ang="16200000" scaled="1"/>
              </a:gradFill>
              <a:effectLst>
                <a:outerShdw blurRad="29029" dist="63500" dir="1800000" algn="l" rotWithShape="0">
                  <a:srgbClr val="2C4128">
                    <a:alpha val="40000"/>
                  </a:srgbClr>
                </a:outerShdw>
              </a:effectLst>
              <a:latin typeface="汉仪程行简" panose="00020600040101010101" charset="-122"/>
              <a:ea typeface="汉仪程行简" panose="00020600040101010101" charset="-122"/>
            </a:endParaRPr>
          </a:p>
        </p:txBody>
      </p:sp>
      <p:pic>
        <p:nvPicPr>
          <p:cNvPr id="3" name="图片 2"/>
          <p:cNvPicPr>
            <a:picLocks noChangeAspect="1"/>
          </p:cNvPicPr>
          <p:nvPr>
            <p:custDataLst>
              <p:tags r:id="rId1"/>
            </p:custDataLst>
          </p:nvPr>
        </p:nvPicPr>
        <p:blipFill>
          <a:blip r:embed="rId2"/>
          <a:stretch>
            <a:fillRect/>
          </a:stretch>
        </p:blipFill>
        <p:spPr>
          <a:xfrm>
            <a:off x="908685" y="1786890"/>
            <a:ext cx="4410710" cy="273558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5873750" y="2903220"/>
            <a:ext cx="2762885" cy="306197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9022080" y="2703830"/>
            <a:ext cx="2618740" cy="3461385"/>
          </a:xfrm>
          <a:prstGeom prst="rect">
            <a:avLst/>
          </a:prstGeom>
        </p:spPr>
      </p:pic>
      <p:sp>
        <p:nvSpPr>
          <p:cNvPr id="6" name="文本框 5"/>
          <p:cNvSpPr txBox="1"/>
          <p:nvPr/>
        </p:nvSpPr>
        <p:spPr>
          <a:xfrm>
            <a:off x="1082040" y="4838700"/>
            <a:ext cx="4064000" cy="368300"/>
          </a:xfrm>
          <a:prstGeom prst="rect">
            <a:avLst/>
          </a:prstGeom>
          <a:noFill/>
        </p:spPr>
        <p:txBody>
          <a:bodyPr wrap="square" rtlCol="0">
            <a:spAutoFit/>
          </a:bodyPr>
          <a:p>
            <a:pPr algn="ctr"/>
            <a:r>
              <a:rPr lang="en-US" altLang="zh-CN"/>
              <a:t>HTML</a:t>
            </a:r>
            <a:endParaRPr lang="en-US" altLang="zh-CN"/>
          </a:p>
        </p:txBody>
      </p:sp>
      <p:sp>
        <p:nvSpPr>
          <p:cNvPr id="7" name="文本框 6"/>
          <p:cNvSpPr txBox="1"/>
          <p:nvPr/>
        </p:nvSpPr>
        <p:spPr>
          <a:xfrm>
            <a:off x="7653655" y="1981200"/>
            <a:ext cx="1869440" cy="368300"/>
          </a:xfrm>
          <a:prstGeom prst="rect">
            <a:avLst/>
          </a:prstGeom>
          <a:noFill/>
        </p:spPr>
        <p:txBody>
          <a:bodyPr wrap="square" rtlCol="0">
            <a:spAutoFit/>
          </a:bodyPr>
          <a:p>
            <a:pPr algn="ctr"/>
            <a:r>
              <a:rPr lang="en-US" altLang="zh-CN"/>
              <a:t>CSS</a:t>
            </a:r>
            <a:endParaRPr lang="en-US" altLang="zh-C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2501265" y="2232660"/>
            <a:ext cx="5407660" cy="704215"/>
          </a:xfrm>
          <a:prstGeom prst="roundRect">
            <a:avLst/>
          </a:prstGeom>
          <a:no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auto">
              <a:lnSpc>
                <a:spcPts val="6000"/>
              </a:lnSpc>
              <a:spcBef>
                <a:spcPts val="0"/>
              </a:spcBef>
              <a:spcAft>
                <a:spcPts val="0"/>
              </a:spcAft>
              <a:buClrTx/>
              <a:buSzTx/>
              <a:buFontTx/>
            </a:pPr>
            <a:r>
              <a:rPr lang="en-US" altLang="zh-CN" sz="8000" b="1">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“04”</a:t>
            </a:r>
            <a:endParaRPr lang="en-US" altLang="zh-CN" sz="8000" b="1">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22" name="标题 21"/>
          <p:cNvSpPr>
            <a:spLocks noGrp="1"/>
          </p:cNvSpPr>
          <p:nvPr/>
        </p:nvSpPr>
        <p:spPr>
          <a:xfrm>
            <a:off x="3420110" y="3430270"/>
            <a:ext cx="3569970" cy="8394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4000">
                <a:solidFill>
                  <a:schemeClr val="tx1">
                    <a:lumMod val="65000"/>
                    <a:lumOff val="3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项目后续发展</a:t>
            </a:r>
            <a:endParaRPr lang="zh-CN" altLang="en-US" sz="4000">
              <a:solidFill>
                <a:schemeClr val="tx1">
                  <a:lumMod val="65000"/>
                  <a:lumOff val="3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8" name="标题 21"/>
          <p:cNvSpPr>
            <a:spLocks noGrp="1"/>
          </p:cNvSpPr>
          <p:nvPr/>
        </p:nvSpPr>
        <p:spPr>
          <a:xfrm>
            <a:off x="1996758" y="4490085"/>
            <a:ext cx="6416675" cy="4673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ct val="20000"/>
              </a:spcBef>
              <a:buClrTx/>
              <a:buSzTx/>
              <a:buFont typeface="汉仪文黑-45简" panose="00020600040101010101" charset="-122"/>
            </a:pPr>
            <a:r>
              <a:rPr lang="en-US" altLang="zh-CN" sz="1000" cap="all" dirty="0">
                <a:solidFill>
                  <a:schemeClr val="tx1">
                    <a:lumMod val="75000"/>
                    <a:lumOff val="25000"/>
                    <a:alpha val="80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Subsequent development of the project</a:t>
            </a:r>
            <a:endParaRPr lang="en-US" altLang="zh-CN" sz="1000" cap="all" dirty="0">
              <a:solidFill>
                <a:schemeClr val="tx1">
                  <a:lumMod val="75000"/>
                  <a:lumOff val="25000"/>
                  <a:alpha val="80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cxnSp>
        <p:nvCxnSpPr>
          <p:cNvPr id="9" name="直接连接符 8"/>
          <p:cNvCxnSpPr/>
          <p:nvPr userDrawn="1"/>
        </p:nvCxnSpPr>
        <p:spPr>
          <a:xfrm>
            <a:off x="3712845" y="4349750"/>
            <a:ext cx="2984500" cy="0"/>
          </a:xfrm>
          <a:prstGeom prst="line">
            <a:avLst/>
          </a:prstGeom>
          <a:ln>
            <a:solidFill>
              <a:schemeClr val="tx1">
                <a:lumMod val="50000"/>
                <a:lumOff val="50000"/>
                <a:alpha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descr="7b0a202020202262756c6c6574223a20227b5c2263617465676f727949645c223a31303030352c5c2274656d706c61746549645c223a32303233313139347d220a7d0a"/>
          <p:cNvSpPr txBox="1"/>
          <p:nvPr/>
        </p:nvSpPr>
        <p:spPr>
          <a:xfrm>
            <a:off x="2433955" y="1885315"/>
            <a:ext cx="5643245" cy="4226560"/>
          </a:xfrm>
          <a:prstGeom prst="rect">
            <a:avLst/>
          </a:prstGeom>
        </p:spPr>
        <p:txBody>
          <a:bodyPr>
            <a:noAutofit/>
            <a:extLst>
              <a:ext uri="{4A0BC546-FE56-4ADE-93B0-CB8AF2F6F144}">
                <wpsdc:textFrameExt xmlns:wpsdc="http://www.wps.cn/officeDocument/2022/drawingmlCustomData" type="text"/>
              </a:ext>
            </a:extLst>
          </a:bodyPr>
          <a:p>
            <a:pPr marL="285750" indent="-285750" algn="l">
              <a:buFont typeface="Arial" panose="020B0604020202020204" pitchFamily="34" charset="0"/>
              <a:buBlip>
                <a:blip r:embed="rId1"/>
              </a:buBlip>
            </a:pPr>
            <a:r>
              <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随着后续的学习和技能的提升，我们将使用真正的数据库，而不是创建数组对象当做伪数据库，连接数据库后，不仅可以实现永久注册，也可以优化代码，使其更简洁</a:t>
            </a:r>
            <a:endPar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endPar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r>
              <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在学习服务器相关内容之后并加以使用，使项目由本地论坛转为开放式论坛</a:t>
            </a:r>
            <a:endPar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indent="0" algn="l">
              <a:buFont typeface="Arial" panose="020B0604020202020204" pitchFamily="34" charset="0"/>
              <a:buBlip>
                <a:blip r:embed="rId1"/>
              </a:buBlip>
            </a:pPr>
            <a:endPar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r>
              <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我们会对项目增加上传图片、视频的功能，让北信科学子们可以更好地晒关心北信科的小流浪们</a:t>
            </a:r>
            <a:endPar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endPar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r>
              <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后续我们会对检索功能进行完善，使检索更加效率，更加便捷</a:t>
            </a:r>
            <a:endPar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endPar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r>
              <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后续会陆续完善密码找回功能</a:t>
            </a:r>
            <a:endPar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p:txBody>
      </p:sp>
      <p:sp>
        <p:nvSpPr>
          <p:cNvPr id="3" name="文本框 2" descr="7b0a2020202022776f7264617274223a20227b5c2269645c223a32353030323632352c5c227469645c223a31333436397d220a7d0a"/>
          <p:cNvSpPr txBox="1"/>
          <p:nvPr/>
        </p:nvSpPr>
        <p:spPr>
          <a:xfrm>
            <a:off x="1724660" y="532460"/>
            <a:ext cx="8128000" cy="1014730"/>
          </a:xfrm>
          <a:prstGeom prst="rect">
            <a:avLst/>
          </a:prstGeom>
        </p:spPr>
        <p:txBody>
          <a:bodyPr>
            <a:spAutoFit/>
            <a:scene3d>
              <a:camera prst="obliqueBottomRight"/>
              <a:lightRig rig="flat" dir="t"/>
            </a:scene3d>
            <a:sp3d prstMaterial="matte">
              <a:extrusionClr>
                <a:srgbClr val="9F7D34"/>
              </a:extrusionClr>
              <a:contourClr>
                <a:schemeClr val="bg1"/>
              </a:contourClr>
            </a:sp3d>
            <a:extLst>
              <a:ext uri="{4A0BC546-FE56-4ADE-93B0-CB8AF2F6F144}">
                <wpsdc:textFrameExt xmlns:wpsdc="http://www.wps.cn/officeDocument/2022/drawingmlCustomData" type="title"/>
              </a:ext>
            </a:extLst>
          </a:bodyPr>
          <a:p>
            <a:pPr algn="l"/>
            <a:r>
              <a:rPr lang="zh-CN" altLang="en-US" sz="6000" spc="400">
                <a:ln w="7620">
                  <a:gradFill>
                    <a:gsLst>
                      <a:gs pos="0">
                        <a:srgbClr val="9F7D34"/>
                      </a:gs>
                      <a:gs pos="100000">
                        <a:srgbClr val="EEE3CA"/>
                      </a:gs>
                    </a:gsLst>
                    <a:lin ang="5400000" scaled="1"/>
                  </a:gradFill>
                </a:ln>
                <a:gradFill>
                  <a:gsLst>
                    <a:gs pos="0">
                      <a:srgbClr val="006763"/>
                    </a:gs>
                    <a:gs pos="100000">
                      <a:srgbClr val="CBBD8E"/>
                    </a:gs>
                  </a:gsLst>
                  <a:lin ang="16200000" scaled="1"/>
                </a:gradFill>
                <a:effectLst>
                  <a:outerShdw blurRad="3810" dist="38100" dir="5400000" algn="t" rotWithShape="0">
                    <a:srgbClr val="7B6229">
                      <a:alpha val="33000"/>
                    </a:srgbClr>
                  </a:outerShdw>
                </a:effectLst>
                <a:latin typeface="汉仪中楷简" panose="02010600000101010101" charset="-122"/>
                <a:ea typeface="汉仪中楷简" panose="02010600000101010101" charset="-122"/>
                <a:sym typeface="汉仪文黑-45简" panose="00020600040101010101" charset="-122"/>
              </a:rPr>
              <a:t>项目优化</a:t>
            </a:r>
            <a:endParaRPr lang="zh-CN" altLang="en-US" sz="6000" spc="400">
              <a:ln w="7620">
                <a:gradFill>
                  <a:gsLst>
                    <a:gs pos="0">
                      <a:srgbClr val="9F7D34"/>
                    </a:gs>
                    <a:gs pos="100000">
                      <a:srgbClr val="EEE3CA"/>
                    </a:gs>
                  </a:gsLst>
                  <a:lin ang="5400000" scaled="1"/>
                </a:gradFill>
              </a:ln>
              <a:gradFill>
                <a:gsLst>
                  <a:gs pos="0">
                    <a:srgbClr val="006763"/>
                  </a:gs>
                  <a:gs pos="100000">
                    <a:srgbClr val="CBBD8E"/>
                  </a:gs>
                </a:gsLst>
                <a:lin ang="16200000" scaled="1"/>
              </a:gradFill>
              <a:effectLst>
                <a:outerShdw blurRad="3810" dist="38100" dir="5400000" algn="t" rotWithShape="0">
                  <a:srgbClr val="7B6229">
                    <a:alpha val="33000"/>
                  </a:srgbClr>
                </a:outerShdw>
              </a:effectLst>
              <a:latin typeface="汉仪中楷简" panose="02010600000101010101" charset="-122"/>
              <a:ea typeface="汉仪中楷简" panose="02010600000101010101" charset="-122"/>
              <a:sym typeface="汉仪文黑-45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descr="7b0a2020202022776f7264617274223a20227b5c2269645c223a32353030323632352c5c227469645c223a31333436397d220a7d0a"/>
          <p:cNvSpPr txBox="1"/>
          <p:nvPr/>
        </p:nvSpPr>
        <p:spPr>
          <a:xfrm>
            <a:off x="1366520" y="627710"/>
            <a:ext cx="8128000" cy="1014730"/>
          </a:xfrm>
          <a:prstGeom prst="rect">
            <a:avLst/>
          </a:prstGeom>
        </p:spPr>
        <p:txBody>
          <a:bodyPr>
            <a:spAutoFit/>
            <a:scene3d>
              <a:camera prst="obliqueBottomRight"/>
              <a:lightRig rig="flat" dir="t"/>
            </a:scene3d>
            <a:sp3d prstMaterial="matte">
              <a:extrusionClr>
                <a:srgbClr val="9F7D34"/>
              </a:extrusionClr>
              <a:contourClr>
                <a:schemeClr val="bg1"/>
              </a:contourClr>
            </a:sp3d>
            <a:extLst>
              <a:ext uri="{4A0BC546-FE56-4ADE-93B0-CB8AF2F6F144}">
                <wpsdc:textFrameExt xmlns:wpsdc="http://www.wps.cn/officeDocument/2022/drawingmlCustomData" type="title"/>
              </a:ext>
            </a:extLst>
          </a:bodyPr>
          <a:p>
            <a:pPr algn="l"/>
            <a:r>
              <a:rPr lang="zh-CN" altLang="en-US" sz="6000" spc="400">
                <a:ln w="7620">
                  <a:gradFill>
                    <a:gsLst>
                      <a:gs pos="0">
                        <a:srgbClr val="9F7D34"/>
                      </a:gs>
                      <a:gs pos="100000">
                        <a:srgbClr val="EEE3CA"/>
                      </a:gs>
                    </a:gsLst>
                    <a:lin ang="5400000" scaled="1"/>
                  </a:gradFill>
                </a:ln>
                <a:gradFill>
                  <a:gsLst>
                    <a:gs pos="0">
                      <a:srgbClr val="006763"/>
                    </a:gs>
                    <a:gs pos="100000">
                      <a:srgbClr val="CBBD8E"/>
                    </a:gs>
                  </a:gsLst>
                  <a:lin ang="16200000" scaled="1"/>
                </a:gradFill>
                <a:effectLst>
                  <a:outerShdw blurRad="3810" dist="38100" dir="5400000" algn="t" rotWithShape="0">
                    <a:srgbClr val="7B6229">
                      <a:alpha val="33000"/>
                    </a:srgbClr>
                  </a:outerShdw>
                </a:effectLst>
                <a:latin typeface="汉仪中楷简" panose="02010600000101010101" charset="-122"/>
                <a:ea typeface="汉仪中楷简" panose="02010600000101010101" charset="-122"/>
              </a:rPr>
              <a:t>项目功能拓展</a:t>
            </a:r>
            <a:endParaRPr lang="zh-CN" altLang="en-US" sz="6000" spc="400">
              <a:ln w="7620">
                <a:gradFill>
                  <a:gsLst>
                    <a:gs pos="0">
                      <a:srgbClr val="9F7D34"/>
                    </a:gs>
                    <a:gs pos="100000">
                      <a:srgbClr val="EEE3CA"/>
                    </a:gs>
                  </a:gsLst>
                  <a:lin ang="5400000" scaled="1"/>
                </a:gradFill>
              </a:ln>
              <a:gradFill>
                <a:gsLst>
                  <a:gs pos="0">
                    <a:srgbClr val="006763"/>
                  </a:gs>
                  <a:gs pos="100000">
                    <a:srgbClr val="CBBD8E"/>
                  </a:gs>
                </a:gsLst>
                <a:lin ang="16200000" scaled="1"/>
              </a:gradFill>
              <a:effectLst>
                <a:outerShdw blurRad="3810" dist="38100" dir="5400000" algn="t" rotWithShape="0">
                  <a:srgbClr val="7B6229">
                    <a:alpha val="33000"/>
                  </a:srgbClr>
                </a:outerShdw>
              </a:effectLst>
              <a:latin typeface="汉仪中楷简" panose="02010600000101010101" charset="-122"/>
              <a:ea typeface="汉仪中楷简" panose="02010600000101010101" charset="-122"/>
            </a:endParaRPr>
          </a:p>
        </p:txBody>
      </p:sp>
      <p:sp>
        <p:nvSpPr>
          <p:cNvPr id="3" name="文本框 2" descr="7b0a202020202262756c6c6574223a20227b5c2263617465676f727949645c223a31303030352c5c2274656d706c61746549645c223a32303233313139347d220a7d0a"/>
          <p:cNvSpPr txBox="1"/>
          <p:nvPr/>
        </p:nvSpPr>
        <p:spPr>
          <a:xfrm>
            <a:off x="2651760" y="1964690"/>
            <a:ext cx="5519420" cy="4606925"/>
          </a:xfrm>
          <a:prstGeom prst="rect">
            <a:avLst/>
          </a:prstGeom>
        </p:spPr>
        <p:txBody>
          <a:bodyPr>
            <a:noAutofit/>
            <a:extLst>
              <a:ext uri="{4A0BC546-FE56-4ADE-93B0-CB8AF2F6F144}">
                <wpsdc:textFrameExt xmlns:wpsdc="http://www.wps.cn/officeDocument/2022/drawingmlCustomData" type="text"/>
              </a:ext>
            </a:extLst>
          </a:bodyPr>
          <a:p>
            <a:pPr marL="285750" indent="-285750" algn="l">
              <a:buFont typeface="Arial" panose="020B0604020202020204" pitchFamily="34" charset="0"/>
              <a:buBlip>
                <a:blip r:embed="rId1"/>
              </a:buBlip>
            </a:pPr>
            <a:r>
              <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对于帖子的审核也会设置敏感词，带有敏感词的帖子不会被发布，以防有人恶意破坏环境</a:t>
            </a:r>
            <a:endPar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endPar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r>
              <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增加个人信息认证，防止被不法人员利用</a:t>
            </a:r>
            <a:endPar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indent="0" algn="l">
              <a:buFont typeface="Arial" panose="020B0604020202020204" pitchFamily="34" charset="0"/>
              <a:buBlip>
                <a:blip r:embed="rId1"/>
              </a:buBlip>
            </a:pPr>
            <a:endPar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r>
              <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增加北信科小流浪们个人信息页面，里面包括小流浪们的姓名、喜好等，让同学们更加有效的帮助它们</a:t>
            </a:r>
            <a:endPar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endPar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r>
              <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设置一个捐助功能，如果发现哪只流浪动物受伤可以在里面寻求捐助，同学可以依据个人意愿进行捐助</a:t>
            </a:r>
            <a:endPar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endPar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r>
              <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增加个人信息保护功能，防止用户个人信息被盗用</a:t>
            </a:r>
            <a:endPar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indent="0" algn="l">
              <a:buBlip>
                <a:blip r:embed="rId1"/>
              </a:buBlip>
            </a:pPr>
            <a:endPar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259"/>
          <p:cNvSpPr>
            <a:spLocks noChangeArrowheads="1"/>
          </p:cNvSpPr>
          <p:nvPr userDrawn="1"/>
        </p:nvSpPr>
        <p:spPr bwMode="auto">
          <a:xfrm>
            <a:off x="2527935" y="3393440"/>
            <a:ext cx="5257165"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lnSpc>
                <a:spcPct val="150000"/>
              </a:lnSpc>
              <a:buNone/>
            </a:pPr>
            <a:r>
              <a:rPr lang="en-US" altLang="zh-CN" sz="1200"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The project presentation is completed.  Thank you all </a:t>
            </a:r>
            <a:r>
              <a:rPr lang="zh-CN" altLang="en-US" sz="1200"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a:t>
            </a:r>
            <a:endParaRPr lang="zh-CN" altLang="en-US" sz="1200"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12" name="矩形 259"/>
          <p:cNvSpPr>
            <a:spLocks noChangeArrowheads="1"/>
          </p:cNvSpPr>
          <p:nvPr userDrawn="1"/>
        </p:nvSpPr>
        <p:spPr bwMode="auto">
          <a:xfrm>
            <a:off x="1428750" y="2214245"/>
            <a:ext cx="8444230" cy="923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zh-CN" altLang="en-US" sz="6000" b="1" dirty="0">
                <a:solidFill>
                  <a:srgbClr val="586BC1">
                    <a:alpha val="75000"/>
                  </a:srgbClr>
                </a:solidFill>
                <a:latin typeface="汉仪旗黑-60简" panose="00020600040101010101" charset="-122"/>
                <a:ea typeface="汉仪旗黑-60简" panose="00020600040101010101" charset="-122"/>
                <a:cs typeface="汉仪旗黑-60简" panose="00020600040101010101" charset="-122"/>
                <a:sym typeface="Arial" panose="020B0604020202020204" pitchFamily="34" charset="0"/>
              </a:rPr>
              <a:t>项目演示完毕，谢谢大家！</a:t>
            </a:r>
            <a:endParaRPr lang="zh-CN" altLang="en-US" sz="6000" b="1" dirty="0">
              <a:solidFill>
                <a:srgbClr val="586BC1">
                  <a:alpha val="75000"/>
                </a:srgbClr>
              </a:solidFill>
              <a:latin typeface="汉仪旗黑-60简" panose="00020600040101010101" charset="-122"/>
              <a:ea typeface="汉仪旗黑-60简" panose="00020600040101010101" charset="-122"/>
              <a:cs typeface="汉仪旗黑-60简" panose="00020600040101010101" charset="-122"/>
              <a:sym typeface="Arial" panose="020B0604020202020204" pitchFamily="34" charset="0"/>
            </a:endParaRPr>
          </a:p>
        </p:txBody>
      </p:sp>
      <p:cxnSp>
        <p:nvCxnSpPr>
          <p:cNvPr id="13" name="直接连接符 12"/>
          <p:cNvCxnSpPr/>
          <p:nvPr userDrawn="1"/>
        </p:nvCxnSpPr>
        <p:spPr>
          <a:xfrm>
            <a:off x="1948815" y="3280410"/>
            <a:ext cx="6352540" cy="0"/>
          </a:xfrm>
          <a:prstGeom prst="line">
            <a:avLst/>
          </a:prstGeom>
          <a:ln>
            <a:solidFill>
              <a:schemeClr val="tx1">
                <a:lumMod val="50000"/>
                <a:lumOff val="50000"/>
                <a:alpha val="3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914525" y="426085"/>
            <a:ext cx="2654300" cy="553085"/>
          </a:xfrm>
          <a:prstGeom prst="rect">
            <a:avLst/>
          </a:prstGeom>
          <a:noFill/>
        </p:spPr>
        <p:txBody>
          <a:bodyPr wrap="square" rtlCol="0" anchor="t">
            <a:spAutoFit/>
          </a:bodyPr>
          <a:lstStyle/>
          <a:p>
            <a:r>
              <a:rPr lang="zh-CN" altLang="en-US" sz="3000" b="1" cap="all">
                <a:solidFill>
                  <a:srgbClr val="586BC1">
                    <a:alpha val="75000"/>
                  </a:srgb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开源第三小组</a:t>
            </a:r>
            <a:endParaRPr lang="zh-CN" altLang="en-US" sz="3000" b="1" cap="all">
              <a:solidFill>
                <a:srgbClr val="586BC1">
                  <a:alpha val="75000"/>
                </a:srgb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17" name="矩形 259"/>
          <p:cNvSpPr>
            <a:spLocks noChangeArrowheads="1"/>
          </p:cNvSpPr>
          <p:nvPr/>
        </p:nvSpPr>
        <p:spPr bwMode="auto">
          <a:xfrm>
            <a:off x="2527935" y="5294630"/>
            <a:ext cx="6400165" cy="225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a:buNone/>
            </a:pPr>
            <a:r>
              <a:rPr lang="zh-CN"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组长：谢凯烨</a:t>
            </a:r>
            <a:r>
              <a:rPr lang="en-US" altLang="zh-CN"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组员：安子俊，王祎晨，周俊杰</a:t>
            </a:r>
            <a:r>
              <a:rPr lang="en-US" altLang="zh-CN"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项目导师：李昌骏</a:t>
            </a:r>
            <a:endPar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nvGrpSpPr>
          <p:cNvPr id="25" name="组合 24"/>
          <p:cNvGrpSpPr/>
          <p:nvPr/>
        </p:nvGrpSpPr>
        <p:grpSpPr>
          <a:xfrm>
            <a:off x="2098675" y="5244465"/>
            <a:ext cx="322580" cy="322580"/>
            <a:chOff x="3425" y="7692"/>
            <a:chExt cx="808" cy="808"/>
          </a:xfrm>
        </p:grpSpPr>
        <p:sp>
          <p:nvSpPr>
            <p:cNvPr id="22" name="椭圆 21"/>
            <p:cNvSpPr/>
            <p:nvPr/>
          </p:nvSpPr>
          <p:spPr>
            <a:xfrm>
              <a:off x="3425" y="7692"/>
              <a:ext cx="808" cy="808"/>
            </a:xfrm>
            <a:prstGeom prst="ellipse">
              <a:avLst/>
            </a:prstGeom>
            <a:solidFill>
              <a:srgbClr val="586BC1">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20" name="图片 19" descr="31393936313839353b31393936313838363bc4d0baa2"/>
            <p:cNvPicPr>
              <a:picLocks noChangeAspect="1"/>
            </p:cNvPicPr>
            <p:nvPr/>
          </p:nvPicPr>
          <p:blipFill>
            <a:blip r:embed="rId1"/>
            <a:stretch>
              <a:fillRect/>
            </a:stretch>
          </p:blipFill>
          <p:spPr>
            <a:xfrm>
              <a:off x="3548" y="7811"/>
              <a:ext cx="572" cy="572"/>
            </a:xfrm>
            <a:prstGeom prst="rect">
              <a:avLst/>
            </a:prstGeom>
          </p:spPr>
        </p:pic>
      </p:grpSp>
      <p:grpSp>
        <p:nvGrpSpPr>
          <p:cNvPr id="24" name="组合 23"/>
          <p:cNvGrpSpPr/>
          <p:nvPr/>
        </p:nvGrpSpPr>
        <p:grpSpPr>
          <a:xfrm>
            <a:off x="2100580" y="5713095"/>
            <a:ext cx="322580" cy="322580"/>
            <a:chOff x="7064" y="7692"/>
            <a:chExt cx="808" cy="808"/>
          </a:xfrm>
        </p:grpSpPr>
        <p:sp>
          <p:nvSpPr>
            <p:cNvPr id="23" name="椭圆 22"/>
            <p:cNvSpPr/>
            <p:nvPr/>
          </p:nvSpPr>
          <p:spPr>
            <a:xfrm>
              <a:off x="7064" y="7692"/>
              <a:ext cx="808" cy="808"/>
            </a:xfrm>
            <a:prstGeom prst="ellipse">
              <a:avLst/>
            </a:prstGeom>
            <a:solidFill>
              <a:srgbClr val="586BC1">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21" name="图片 20" descr="343435333332363b333635393135303bcab1bce4"/>
            <p:cNvPicPr>
              <a:picLocks noChangeAspect="1"/>
            </p:cNvPicPr>
            <p:nvPr/>
          </p:nvPicPr>
          <p:blipFill>
            <a:blip r:embed="rId2"/>
            <a:stretch>
              <a:fillRect/>
            </a:stretch>
          </p:blipFill>
          <p:spPr>
            <a:xfrm>
              <a:off x="7182" y="7810"/>
              <a:ext cx="572" cy="572"/>
            </a:xfrm>
            <a:prstGeom prst="rect">
              <a:avLst/>
            </a:prstGeom>
          </p:spPr>
        </p:pic>
      </p:grpSp>
      <p:sp>
        <p:nvSpPr>
          <p:cNvPr id="26" name="矩形 259"/>
          <p:cNvSpPr>
            <a:spLocks noChangeArrowheads="1"/>
          </p:cNvSpPr>
          <p:nvPr/>
        </p:nvSpPr>
        <p:spPr bwMode="auto">
          <a:xfrm>
            <a:off x="2686685" y="5763260"/>
            <a:ext cx="1610995" cy="225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en-US" altLang="zh-CN"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2023</a:t>
            </a:r>
            <a:r>
              <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年</a:t>
            </a:r>
            <a:r>
              <a:rPr lang="en-US" altLang="zh-CN"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7</a:t>
            </a:r>
            <a:r>
              <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月</a:t>
            </a:r>
            <a:r>
              <a:rPr lang="en-US" altLang="zh-CN"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5</a:t>
            </a:r>
            <a:r>
              <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日</a:t>
            </a:r>
            <a:endPar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PA_库_组合 1"/>
          <p:cNvGrpSpPr/>
          <p:nvPr/>
        </p:nvGrpSpPr>
        <p:grpSpPr>
          <a:xfrm>
            <a:off x="2615292" y="1146003"/>
            <a:ext cx="4470687" cy="978535"/>
            <a:chOff x="3683691" y="934035"/>
            <a:chExt cx="4470687" cy="978535"/>
          </a:xfrm>
        </p:grpSpPr>
        <p:sp>
          <p:nvSpPr>
            <p:cNvPr id="4" name="Rectangle 3"/>
            <p:cNvSpPr/>
            <p:nvPr/>
          </p:nvSpPr>
          <p:spPr>
            <a:xfrm>
              <a:off x="3683691" y="934035"/>
              <a:ext cx="4470687" cy="921733"/>
            </a:xfrm>
            <a:prstGeom prst="rect">
              <a:avLst/>
            </a:prstGeom>
          </p:spPr>
          <p:txBody>
            <a:bodyPr wrap="square" lIns="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目 </a:t>
              </a:r>
              <a:r>
                <a:rPr lang="en-US" altLang="zh-CN" sz="4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4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录</a:t>
              </a:r>
              <a:r>
                <a:rPr lang="en-US" altLang="zh-CN" sz="4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3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en-US" altLang="zh-CN" sz="3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CONTENTS</a:t>
              </a:r>
              <a:endParaRPr lang="en-US" altLang="zh-CN" sz="3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5" name="Rectangle 5"/>
            <p:cNvSpPr/>
            <p:nvPr/>
          </p:nvSpPr>
          <p:spPr bwMode="auto">
            <a:xfrm flipV="1">
              <a:off x="3729411" y="1805890"/>
              <a:ext cx="1296000" cy="106680"/>
            </a:xfrm>
            <a:prstGeom prst="rect">
              <a:avLst/>
            </a:prstGeom>
            <a:solidFill>
              <a:srgbClr val="586BC1">
                <a:alpha val="75000"/>
              </a:srgbClr>
            </a:solidFill>
            <a:ln w="19050">
              <a:no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solidFill>
                  <a:srgbClr val="5E787D"/>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grpSp>
        <p:nvGrpSpPr>
          <p:cNvPr id="6" name="组合 5"/>
          <p:cNvGrpSpPr/>
          <p:nvPr/>
        </p:nvGrpSpPr>
        <p:grpSpPr>
          <a:xfrm>
            <a:off x="2706732" y="2752725"/>
            <a:ext cx="7769225" cy="435610"/>
            <a:chOff x="5946" y="3407"/>
            <a:chExt cx="12235" cy="686"/>
          </a:xfrm>
        </p:grpSpPr>
        <p:sp>
          <p:nvSpPr>
            <p:cNvPr id="7" name="Oval 41"/>
            <p:cNvSpPr/>
            <p:nvPr/>
          </p:nvSpPr>
          <p:spPr bwMode="auto">
            <a:xfrm>
              <a:off x="5946" y="3613"/>
              <a:ext cx="340" cy="340"/>
            </a:xfrm>
            <a:prstGeom prst="triangle">
              <a:avLst/>
            </a:prstGeom>
            <a:solidFill>
              <a:srgbClr val="586BC1">
                <a:alpha val="75000"/>
              </a:srgbClr>
            </a:solidFill>
            <a:ln w="19050">
              <a:no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000" dirty="0">
                <a:solidFill>
                  <a:srgbClr val="50C8AE"/>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71" name="Rectangle 51"/>
            <p:cNvSpPr/>
            <p:nvPr/>
          </p:nvSpPr>
          <p:spPr>
            <a:xfrm>
              <a:off x="7333" y="3407"/>
              <a:ext cx="10848" cy="533"/>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项目概述与项目许可</a:t>
              </a:r>
              <a:r>
                <a:rPr lang="zh-CN" altLang="en-US" dirty="0">
                  <a:solidFill>
                    <a:srgbClr val="50C8AE"/>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14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Project Overview and</a:t>
              </a:r>
              <a:r>
                <a:rPr lang="en-US" altLang="zh-CN" sz="14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Project License</a:t>
              </a:r>
              <a:r>
                <a:rPr lang="zh-CN" altLang="en-US" sz="14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endParaRPr lang="zh-CN" altLang="en-US" sz="14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72" name="Rectangle 55"/>
            <p:cNvSpPr/>
            <p:nvPr/>
          </p:nvSpPr>
          <p:spPr>
            <a:xfrm>
              <a:off x="6567" y="3511"/>
              <a:ext cx="430" cy="582"/>
            </a:xfrm>
            <a:prstGeom prst="rect">
              <a:avLst/>
            </a:prstGeom>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1</a:t>
              </a:r>
              <a:endParaRPr lang="en-US" altLang="zh-CN" sz="2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grpSp>
        <p:nvGrpSpPr>
          <p:cNvPr id="58" name="组合 20"/>
          <p:cNvGrpSpPr/>
          <p:nvPr/>
        </p:nvGrpSpPr>
        <p:grpSpPr>
          <a:xfrm>
            <a:off x="2706732" y="3464561"/>
            <a:ext cx="7916545" cy="434974"/>
            <a:chOff x="5656526" y="3002409"/>
            <a:chExt cx="7916545" cy="435442"/>
          </a:xfrm>
        </p:grpSpPr>
        <p:sp>
          <p:nvSpPr>
            <p:cNvPr id="8" name="Oval 43"/>
            <p:cNvSpPr/>
            <p:nvPr/>
          </p:nvSpPr>
          <p:spPr bwMode="auto">
            <a:xfrm>
              <a:off x="5656526" y="3138454"/>
              <a:ext cx="216024" cy="216024"/>
            </a:xfrm>
            <a:prstGeom prst="triangle">
              <a:avLst/>
            </a:prstGeom>
            <a:solidFill>
              <a:srgbClr val="586BC1">
                <a:alpha val="75000"/>
              </a:srgbClr>
            </a:solidFill>
            <a:ln w="19050">
              <a:noFill/>
              <a:round/>
            </a:ln>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sz="2000" dirty="0">
                <a:solidFill>
                  <a:srgbClr val="50C8AE"/>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12" name="Rectangle 52"/>
            <p:cNvSpPr/>
            <p:nvPr/>
          </p:nvSpPr>
          <p:spPr>
            <a:xfrm>
              <a:off x="6537271" y="3002409"/>
              <a:ext cx="7035800" cy="338819"/>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buClrTx/>
                <a:buSzTx/>
                <a:buFontTx/>
              </a:pPr>
              <a:r>
                <a:rPr lang="zh-CN" altLang="en-US" sz="2000" b="1" dirty="0">
                  <a:solidFill>
                    <a:schemeClr val="accent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产品设计与开发环境</a:t>
              </a:r>
              <a:r>
                <a:rPr lang="zh-CN" altLang="en-US" sz="1900" b="1" dirty="0">
                  <a:solidFill>
                    <a:srgbClr val="586BC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1900" b="1" dirty="0">
                  <a:solidFill>
                    <a:schemeClr val="bg1">
                      <a:lumMod val="6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1400" dirty="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Product Design</a:t>
              </a:r>
              <a:r>
                <a:rPr lang="en-US" altLang="zh-CN" sz="1400" dirty="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and </a:t>
              </a:r>
              <a:r>
                <a:rPr lang="zh-CN" altLang="en-US" sz="14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Development Environment</a:t>
              </a:r>
              <a:endParaRPr lang="zh-CN" altLang="en-US" sz="14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algn="l">
                <a:lnSpc>
                  <a:spcPct val="120000"/>
                </a:lnSpc>
                <a:buClrTx/>
                <a:buSzTx/>
                <a:buFontTx/>
              </a:pPr>
              <a:endParaRPr lang="en-US" altLang="zh-CN" sz="1400" dirty="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13" name="Rectangle 56"/>
            <p:cNvSpPr/>
            <p:nvPr/>
          </p:nvSpPr>
          <p:spPr>
            <a:xfrm>
              <a:off x="6037693" y="3068519"/>
              <a:ext cx="300082" cy="369332"/>
            </a:xfrm>
            <a:prstGeom prst="rect">
              <a:avLst/>
            </a:prstGeom>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2</a:t>
              </a:r>
              <a:endParaRPr lang="en-US" altLang="zh-CN" sz="2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grpSp>
        <p:nvGrpSpPr>
          <p:cNvPr id="59" name="组合 21"/>
          <p:cNvGrpSpPr/>
          <p:nvPr/>
        </p:nvGrpSpPr>
        <p:grpSpPr>
          <a:xfrm>
            <a:off x="2706732" y="4187191"/>
            <a:ext cx="6561455" cy="423544"/>
            <a:chOff x="5656526" y="3661923"/>
            <a:chExt cx="6561455" cy="424000"/>
          </a:xfrm>
        </p:grpSpPr>
        <p:sp>
          <p:nvSpPr>
            <p:cNvPr id="64" name="Oval 44"/>
            <p:cNvSpPr/>
            <p:nvPr/>
          </p:nvSpPr>
          <p:spPr bwMode="auto">
            <a:xfrm>
              <a:off x="5656526" y="3774078"/>
              <a:ext cx="216024" cy="216024"/>
            </a:xfrm>
            <a:prstGeom prst="triangle">
              <a:avLst/>
            </a:prstGeom>
            <a:solidFill>
              <a:srgbClr val="586BC1">
                <a:alpha val="75000"/>
              </a:srgbClr>
            </a:solidFill>
            <a:ln w="19050">
              <a:noFill/>
              <a:round/>
            </a:ln>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sz="2000" dirty="0">
                <a:solidFill>
                  <a:srgbClr val="50C8AE"/>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14" name="Rectangle 53"/>
            <p:cNvSpPr/>
            <p:nvPr/>
          </p:nvSpPr>
          <p:spPr>
            <a:xfrm>
              <a:off x="6537271" y="3661923"/>
              <a:ext cx="5680710" cy="338819"/>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项目源码与演示</a:t>
              </a:r>
              <a:r>
                <a:rPr lang="zh-CN" altLang="en-US" sz="2000" dirty="0">
                  <a:solidFill>
                    <a:srgbClr val="50C8AE"/>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14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Project Code and Demonstration</a:t>
              </a:r>
              <a:endParaRPr lang="zh-CN" altLang="en-US" sz="14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15" name="Rectangle 57"/>
            <p:cNvSpPr/>
            <p:nvPr/>
          </p:nvSpPr>
          <p:spPr>
            <a:xfrm>
              <a:off x="6034487" y="3716591"/>
              <a:ext cx="306494" cy="369332"/>
            </a:xfrm>
            <a:prstGeom prst="rect">
              <a:avLst/>
            </a:prstGeom>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3</a:t>
              </a:r>
              <a:endParaRPr lang="en-US" altLang="zh-CN" sz="2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grpSp>
        <p:nvGrpSpPr>
          <p:cNvPr id="60" name="组合 22"/>
          <p:cNvGrpSpPr/>
          <p:nvPr/>
        </p:nvGrpSpPr>
        <p:grpSpPr>
          <a:xfrm>
            <a:off x="2706732" y="4886961"/>
            <a:ext cx="6773545" cy="434974"/>
            <a:chOff x="5656526" y="4298553"/>
            <a:chExt cx="6773545" cy="435442"/>
          </a:xfrm>
        </p:grpSpPr>
        <p:sp>
          <p:nvSpPr>
            <p:cNvPr id="61" name="Oval 42"/>
            <p:cNvSpPr/>
            <p:nvPr/>
          </p:nvSpPr>
          <p:spPr bwMode="auto">
            <a:xfrm>
              <a:off x="5656526" y="4432587"/>
              <a:ext cx="216024" cy="216024"/>
            </a:xfrm>
            <a:prstGeom prst="triangle">
              <a:avLst/>
            </a:prstGeom>
            <a:solidFill>
              <a:srgbClr val="586BC1">
                <a:alpha val="75000"/>
              </a:srgbClr>
            </a:solidFill>
            <a:ln w="19050">
              <a:noFill/>
              <a:round/>
            </a:ln>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sz="2000" dirty="0">
                <a:solidFill>
                  <a:srgbClr val="50C8AE"/>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62" name="Rectangle 54"/>
            <p:cNvSpPr/>
            <p:nvPr/>
          </p:nvSpPr>
          <p:spPr>
            <a:xfrm>
              <a:off x="6457261" y="4298553"/>
              <a:ext cx="5972810" cy="338819"/>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buClrTx/>
                <a:buSzTx/>
                <a:buFontTx/>
              </a:pPr>
              <a:r>
                <a:rPr lang="zh-CN" altLang="en-US" sz="2000"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2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项目后续发展</a:t>
              </a:r>
              <a:r>
                <a:rPr lang="zh-CN" altLang="en-US" dirty="0">
                  <a:solidFill>
                    <a:srgbClr val="50C8AE"/>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1400" dirty="0">
                  <a:solidFill>
                    <a:srgbClr val="50C8AE"/>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en-US" altLang="zh-CN" sz="1400" dirty="0">
                  <a:solidFill>
                    <a:srgbClr val="50C8AE"/>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14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Subsequent development of the project</a:t>
              </a:r>
              <a:endParaRPr lang="zh-CN" altLang="en-US" sz="14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63" name="Rectangle 58"/>
            <p:cNvSpPr/>
            <p:nvPr/>
          </p:nvSpPr>
          <p:spPr>
            <a:xfrm>
              <a:off x="6037693" y="4364663"/>
              <a:ext cx="300082" cy="369332"/>
            </a:xfrm>
            <a:prstGeom prst="rect">
              <a:avLst/>
            </a:prstGeom>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4</a:t>
              </a:r>
              <a:endParaRPr lang="en-US" altLang="zh-CN" sz="2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000"/>
                                        <p:tgtEl>
                                          <p:spTgt spid="58"/>
                                        </p:tgtEl>
                                      </p:cBhvr>
                                    </p:animEffect>
                                    <p:anim calcmode="lin" valueType="num">
                                      <p:cBhvr>
                                        <p:cTn id="13" dur="1000" fill="hold"/>
                                        <p:tgtEl>
                                          <p:spTgt spid="58"/>
                                        </p:tgtEl>
                                        <p:attrNameLst>
                                          <p:attrName>ppt_x</p:attrName>
                                        </p:attrNameLst>
                                      </p:cBhvr>
                                      <p:tavLst>
                                        <p:tav tm="0">
                                          <p:val>
                                            <p:strVal val="#ppt_x"/>
                                          </p:val>
                                        </p:tav>
                                        <p:tav tm="100000">
                                          <p:val>
                                            <p:strVal val="#ppt_x"/>
                                          </p:val>
                                        </p:tav>
                                      </p:tavLst>
                                    </p:anim>
                                    <p:anim calcmode="lin" valueType="num">
                                      <p:cBhvr>
                                        <p:cTn id="14" dur="1000" fill="hold"/>
                                        <p:tgtEl>
                                          <p:spTgt spid="58"/>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1000"/>
                                        <p:tgtEl>
                                          <p:spTgt spid="59"/>
                                        </p:tgtEl>
                                      </p:cBhvr>
                                    </p:animEffect>
                                    <p:anim calcmode="lin" valueType="num">
                                      <p:cBhvr>
                                        <p:cTn id="19" dur="1000" fill="hold"/>
                                        <p:tgtEl>
                                          <p:spTgt spid="59"/>
                                        </p:tgtEl>
                                        <p:attrNameLst>
                                          <p:attrName>ppt_x</p:attrName>
                                        </p:attrNameLst>
                                      </p:cBhvr>
                                      <p:tavLst>
                                        <p:tav tm="0">
                                          <p:val>
                                            <p:strVal val="#ppt_x"/>
                                          </p:val>
                                        </p:tav>
                                        <p:tav tm="100000">
                                          <p:val>
                                            <p:strVal val="#ppt_x"/>
                                          </p:val>
                                        </p:tav>
                                      </p:tavLst>
                                    </p:anim>
                                    <p:anim calcmode="lin" valueType="num">
                                      <p:cBhvr>
                                        <p:cTn id="20" dur="1000" fill="hold"/>
                                        <p:tgtEl>
                                          <p:spTgt spid="59"/>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nodeType="after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1000"/>
                                        <p:tgtEl>
                                          <p:spTgt spid="60"/>
                                        </p:tgtEl>
                                      </p:cBhvr>
                                    </p:animEffect>
                                    <p:anim calcmode="lin" valueType="num">
                                      <p:cBhvr>
                                        <p:cTn id="25" dur="1000" fill="hold"/>
                                        <p:tgtEl>
                                          <p:spTgt spid="60"/>
                                        </p:tgtEl>
                                        <p:attrNameLst>
                                          <p:attrName>ppt_x</p:attrName>
                                        </p:attrNameLst>
                                      </p:cBhvr>
                                      <p:tavLst>
                                        <p:tav tm="0">
                                          <p:val>
                                            <p:strVal val="#ppt_x"/>
                                          </p:val>
                                        </p:tav>
                                        <p:tav tm="100000">
                                          <p:val>
                                            <p:strVal val="#ppt_x"/>
                                          </p:val>
                                        </p:tav>
                                      </p:tavLst>
                                    </p:anim>
                                    <p:anim calcmode="lin" valueType="num">
                                      <p:cBhvr>
                                        <p:cTn id="26"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2501265" y="2232660"/>
            <a:ext cx="5407660" cy="704215"/>
          </a:xfrm>
          <a:prstGeom prst="roundRect">
            <a:avLst/>
          </a:prstGeom>
          <a:no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auto">
              <a:lnSpc>
                <a:spcPts val="6000"/>
              </a:lnSpc>
              <a:spcBef>
                <a:spcPts val="0"/>
              </a:spcBef>
              <a:spcAft>
                <a:spcPts val="0"/>
              </a:spcAft>
              <a:buClrTx/>
              <a:buSzTx/>
              <a:buFontTx/>
            </a:pPr>
            <a:r>
              <a:rPr lang="en-US" altLang="zh-CN" sz="8000" b="1">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“01”</a:t>
            </a:r>
            <a:endParaRPr lang="en-US" altLang="zh-CN" sz="8000" b="1">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22" name="标题 21"/>
          <p:cNvSpPr>
            <a:spLocks noGrp="1"/>
          </p:cNvSpPr>
          <p:nvPr/>
        </p:nvSpPr>
        <p:spPr>
          <a:xfrm>
            <a:off x="2352040" y="3430270"/>
            <a:ext cx="5807710" cy="8394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4000">
                <a:solidFill>
                  <a:schemeClr val="tx1">
                    <a:lumMod val="65000"/>
                    <a:lumOff val="3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概述项目概述与项目许可</a:t>
            </a:r>
            <a:endParaRPr lang="zh-CN" altLang="en-US" sz="4000">
              <a:solidFill>
                <a:schemeClr val="tx1">
                  <a:lumMod val="65000"/>
                  <a:lumOff val="3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8" name="标题 21"/>
          <p:cNvSpPr>
            <a:spLocks noGrp="1"/>
          </p:cNvSpPr>
          <p:nvPr/>
        </p:nvSpPr>
        <p:spPr>
          <a:xfrm>
            <a:off x="1996758" y="4490085"/>
            <a:ext cx="6416675" cy="4673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ct val="20000"/>
              </a:spcBef>
              <a:buClrTx/>
              <a:buSzTx/>
              <a:buFont typeface="汉仪文黑-45简" panose="00020600040101010101" charset="-122"/>
            </a:pPr>
            <a:r>
              <a:rPr lang="en-US" altLang="zh-CN" sz="1000" cap="all" dirty="0">
                <a:solidFill>
                  <a:schemeClr val="tx1">
                    <a:lumMod val="75000"/>
                    <a:lumOff val="25000"/>
                    <a:alpha val="80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Overview Project Overview and Project License</a:t>
            </a:r>
            <a:endParaRPr lang="en-US" altLang="zh-CN" sz="1000" cap="all" dirty="0">
              <a:solidFill>
                <a:schemeClr val="tx1">
                  <a:lumMod val="75000"/>
                  <a:lumOff val="25000"/>
                  <a:alpha val="80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cxnSp>
        <p:nvCxnSpPr>
          <p:cNvPr id="9" name="直接连接符 8"/>
          <p:cNvCxnSpPr/>
          <p:nvPr userDrawn="1"/>
        </p:nvCxnSpPr>
        <p:spPr>
          <a:xfrm>
            <a:off x="3712845" y="4349750"/>
            <a:ext cx="2984500" cy="0"/>
          </a:xfrm>
          <a:prstGeom prst="line">
            <a:avLst/>
          </a:prstGeom>
          <a:ln>
            <a:solidFill>
              <a:schemeClr val="tx1">
                <a:lumMod val="50000"/>
                <a:lumOff val="50000"/>
                <a:alpha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bldLst>
      <p:bldP spid="22" grpId="0" bldLvl="0" build="allAtOnce"/>
      <p:bldP spid="2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525270" y="2697480"/>
            <a:ext cx="7290435" cy="2245360"/>
          </a:xfrm>
          <a:prstGeom prst="rect">
            <a:avLst/>
          </a:prstGeom>
        </p:spPr>
        <p:txBody>
          <a:bodyPr wrap="square">
            <a:spAutoFit/>
            <a:extLst>
              <a:ext uri="{4A0BC546-FE56-4ADE-93B0-CB8AF2F6F144}">
                <wpsdc:textFrameExt xmlns:wpsdc="http://www.wps.cn/officeDocument/2022/drawingmlCustomData" type="text"/>
              </a:ext>
            </a:extLst>
          </a:bodyPr>
          <a:p>
            <a:pPr indent="457200" algn="l"/>
            <a:r>
              <a:rPr lang="en-US" altLang="zh-CN" sz="28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28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本项目先借助html构建出网页的主要要素，而CSS语法可以改变背景图片、按钮颜色等等，就再通过CSS美化页面，最后用JavaScripe实现项目的注册、登录以及网页的信息连接功能等等</a:t>
            </a:r>
            <a:endParaRPr lang="zh-CN" altLang="en-US" sz="28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3" name="文本框 2"/>
          <p:cNvSpPr txBox="1"/>
          <p:nvPr/>
        </p:nvSpPr>
        <p:spPr>
          <a:xfrm>
            <a:off x="1321435" y="921385"/>
            <a:ext cx="5807710" cy="1198880"/>
          </a:xfrm>
          <a:prstGeom prst="rect">
            <a:avLst/>
          </a:prstGeom>
        </p:spPr>
        <p:txBody>
          <a:bodyPr wrap="square">
            <a:spAutoFit/>
            <a:extLst>
              <a:ext uri="{4A0BC546-FE56-4ADE-93B0-CB8AF2F6F144}">
                <wpsdc:textFrameExt xmlns:wpsdc="http://www.wps.cn/officeDocument/2022/drawingmlCustomData" type="title"/>
              </a:ext>
            </a:extLst>
          </a:bodyPr>
          <a:p>
            <a:pPr algn="l"/>
            <a:r>
              <a:rPr lang="zh-CN" altLang="en-US" sz="7200" b="1" spc="400">
                <a:solidFill>
                  <a:schemeClr val="accent1"/>
                </a:solidFill>
                <a:effectLst>
                  <a:outerShdw blurRad="38100" dist="25400" dir="5400000" algn="ctr" rotWithShape="0">
                    <a:srgbClr val="6E747A">
                      <a:alpha val="43000"/>
                    </a:srgbClr>
                  </a:outerShdw>
                </a:effectLst>
                <a:latin typeface="汉仪文黑-45简" panose="00020600040101010101" charset="-122"/>
                <a:ea typeface="汉仪文黑-45简" panose="00020600040101010101" charset="-122"/>
                <a:sym typeface="汉仪文黑-45简" panose="00020600040101010101" charset="-122"/>
              </a:rPr>
              <a:t>项目概况</a:t>
            </a:r>
            <a:endParaRPr lang="zh-CN" altLang="en-US" sz="7200" b="1" spc="400">
              <a:solidFill>
                <a:schemeClr val="accent1"/>
              </a:solidFill>
              <a:effectLst>
                <a:outerShdw blurRad="38100" dist="25400" dir="5400000" algn="ctr" rotWithShape="0">
                  <a:srgbClr val="6E747A">
                    <a:alpha val="43000"/>
                  </a:srgbClr>
                </a:outerShdw>
              </a:effectLst>
              <a:latin typeface="汉仪文黑-45简" panose="00020600040101010101" charset="-122"/>
              <a:ea typeface="汉仪文黑-45简" panose="00020600040101010101" charset="-122"/>
              <a:sym typeface="汉仪文黑-45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04875" y="869315"/>
            <a:ext cx="9254490" cy="829945"/>
          </a:xfrm>
          <a:prstGeom prst="rect">
            <a:avLst/>
          </a:prstGeom>
        </p:spPr>
        <p:txBody>
          <a:bodyPr wrap="square">
            <a:spAutoFit/>
            <a:extLst>
              <a:ext uri="{4A0BC546-FE56-4ADE-93B0-CB8AF2F6F144}">
                <wpsdc:textFrameExt xmlns:wpsdc="http://www.wps.cn/officeDocument/2022/drawingmlCustomData" type="title"/>
              </a:ext>
            </a:extLst>
          </a:bodyPr>
          <a:p>
            <a:pPr algn="l"/>
            <a:r>
              <a:rPr lang="zh-CN" altLang="en-US" sz="4800" b="1" spc="400">
                <a:solidFill>
                  <a:schemeClr val="accent1"/>
                </a:solidFill>
                <a:effectLst>
                  <a:outerShdw blurRad="38100" dist="25400" dir="5400000" algn="ctr" rotWithShape="0">
                    <a:srgbClr val="6E747A">
                      <a:alpha val="43000"/>
                    </a:srgbClr>
                  </a:outerShdw>
                </a:effectLst>
                <a:latin typeface="汉仪文黑-45简" panose="00020600040101010101" charset="-122"/>
                <a:ea typeface="汉仪文黑-45简" panose="00020600040101010101" charset="-122"/>
                <a:sym typeface="汉仪文黑-45简" panose="00020600040101010101" charset="-122"/>
              </a:rPr>
              <a:t>项目许可证</a:t>
            </a:r>
            <a:r>
              <a:rPr lang="en-US" altLang="zh-CN" sz="4800" b="1" spc="400">
                <a:solidFill>
                  <a:schemeClr val="accent1"/>
                </a:solidFill>
                <a:effectLst>
                  <a:outerShdw blurRad="38100" dist="25400" dir="5400000" algn="ctr" rotWithShape="0">
                    <a:srgbClr val="6E747A">
                      <a:alpha val="43000"/>
                    </a:srgbClr>
                  </a:outerShdw>
                </a:effectLst>
                <a:latin typeface="汉仪文黑-45简" panose="00020600040101010101" charset="-122"/>
                <a:ea typeface="汉仪文黑-45简" panose="00020600040101010101" charset="-122"/>
                <a:sym typeface="汉仪文黑-45简" panose="00020600040101010101" charset="-122"/>
              </a:rPr>
              <a:t>——Mozilla许可证</a:t>
            </a:r>
            <a:endParaRPr lang="en-US" altLang="zh-CN" sz="4800" b="1" spc="400">
              <a:solidFill>
                <a:schemeClr val="accent1"/>
              </a:solidFill>
              <a:effectLst>
                <a:outerShdw blurRad="38100" dist="25400" dir="5400000" algn="ctr" rotWithShape="0">
                  <a:srgbClr val="6E747A">
                    <a:alpha val="43000"/>
                  </a:srgbClr>
                </a:outerShdw>
              </a:effectLst>
              <a:latin typeface="汉仪文黑-45简" panose="00020600040101010101" charset="-122"/>
              <a:ea typeface="汉仪文黑-45简" panose="00020600040101010101" charset="-122"/>
              <a:sym typeface="汉仪文黑-45简" panose="00020600040101010101" charset="-122"/>
            </a:endParaRPr>
          </a:p>
        </p:txBody>
      </p:sp>
      <p:sp>
        <p:nvSpPr>
          <p:cNvPr id="3" name="文本框 2"/>
          <p:cNvSpPr txBox="1"/>
          <p:nvPr/>
        </p:nvSpPr>
        <p:spPr>
          <a:xfrm>
            <a:off x="1695450" y="2494280"/>
            <a:ext cx="4670425" cy="3197225"/>
          </a:xfrm>
          <a:prstGeom prst="rect">
            <a:avLst/>
          </a:prstGeom>
        </p:spPr>
        <p:txBody>
          <a:bodyPr>
            <a:noAutofit/>
            <a:extLst>
              <a:ext uri="{4A0BC546-FE56-4ADE-93B0-CB8AF2F6F144}">
                <wpsdc:textFrameExt xmlns:wpsdc="http://www.wps.cn/officeDocument/2022/drawingmlCustomData" type="title"/>
              </a:ext>
            </a:extLst>
          </a:bodyPr>
          <a:p>
            <a:pPr indent="457200" algn="l"/>
            <a:r>
              <a:rPr lang="zh-CN" altLang="en-US" b="1" spc="4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Mozilla公共许可证（简称MPL）是一个开放源代码和自由软件许可证。它是由美国在线的下属的网景通信子公司发布的，之后该许可证所有权被转让给Mozilla基金会。</a:t>
            </a:r>
            <a:endParaRPr lang="zh-CN" altLang="en-US" b="1" spc="4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indent="457200" algn="l"/>
            <a:endParaRPr lang="zh-CN" altLang="en-US" b="1" spc="4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indent="457200" algn="l"/>
            <a:r>
              <a:rPr lang="zh-CN" altLang="en-US" b="1" spc="4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Mozilla基金会主要在Mozilla网页浏览器及其相关软件上使用该许可证。</a:t>
            </a:r>
            <a:endParaRPr lang="zh-CN" altLang="en-US" b="1" spc="4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4" name="文本框 3"/>
          <p:cNvSpPr txBox="1"/>
          <p:nvPr/>
        </p:nvSpPr>
        <p:spPr>
          <a:xfrm>
            <a:off x="1695450" y="5231765"/>
            <a:ext cx="7011035" cy="1416685"/>
          </a:xfrm>
          <a:prstGeom prst="rect">
            <a:avLst/>
          </a:prstGeom>
        </p:spPr>
        <p:txBody>
          <a:bodyPr>
            <a:noAutofit/>
            <a:extLst>
              <a:ext uri="{4A0BC546-FE56-4ADE-93B0-CB8AF2F6F144}">
                <wpsdc:textFrameExt xmlns:wpsdc="http://www.wps.cn/officeDocument/2022/drawingmlCustomData" type="sub-title"/>
              </a:ext>
            </a:extLst>
          </a:bodyPr>
          <a:p>
            <a:pPr indent="457200" algn="l"/>
            <a:r>
              <a:rPr lang="zh-CN" altLang="en-US" spc="2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他人修改源码后，不可以闭源；新增源代码不需要采用同样许可证；需要对源码的修改之处，提供说明文档。</a:t>
            </a:r>
            <a:endParaRPr lang="zh-CN" altLang="en-US" spc="2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2501265" y="2232660"/>
            <a:ext cx="5407660" cy="704215"/>
          </a:xfrm>
          <a:prstGeom prst="roundRect">
            <a:avLst/>
          </a:prstGeom>
          <a:no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auto">
              <a:lnSpc>
                <a:spcPts val="6000"/>
              </a:lnSpc>
              <a:spcBef>
                <a:spcPts val="0"/>
              </a:spcBef>
              <a:spcAft>
                <a:spcPts val="0"/>
              </a:spcAft>
              <a:buClrTx/>
              <a:buSzTx/>
              <a:buFontTx/>
            </a:pPr>
            <a:r>
              <a:rPr lang="en-US" altLang="zh-CN" sz="8000" b="1">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“02”</a:t>
            </a:r>
            <a:endParaRPr lang="en-US" altLang="zh-CN" sz="8000" b="1">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22" name="标题 21"/>
          <p:cNvSpPr>
            <a:spLocks noGrp="1"/>
          </p:cNvSpPr>
          <p:nvPr/>
        </p:nvSpPr>
        <p:spPr>
          <a:xfrm>
            <a:off x="2807335" y="3430270"/>
            <a:ext cx="4794885" cy="8394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4000">
                <a:solidFill>
                  <a:schemeClr val="tx1">
                    <a:lumMod val="65000"/>
                    <a:lumOff val="3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产品设计与开发环境</a:t>
            </a:r>
            <a:endParaRPr lang="zh-CN" altLang="en-US" sz="4000">
              <a:solidFill>
                <a:schemeClr val="tx1">
                  <a:lumMod val="65000"/>
                  <a:lumOff val="3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8" name="标题 21"/>
          <p:cNvSpPr>
            <a:spLocks noGrp="1"/>
          </p:cNvSpPr>
          <p:nvPr/>
        </p:nvSpPr>
        <p:spPr>
          <a:xfrm>
            <a:off x="1996758" y="4490085"/>
            <a:ext cx="6416675" cy="4673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ct val="20000"/>
              </a:spcBef>
              <a:buClrTx/>
              <a:buSzTx/>
              <a:buFont typeface="汉仪文黑-45简" panose="00020600040101010101" charset="-122"/>
            </a:pPr>
            <a:r>
              <a:rPr lang="en-US" altLang="zh-CN" sz="1000" cap="all" dirty="0">
                <a:solidFill>
                  <a:schemeClr val="tx1">
                    <a:lumMod val="75000"/>
                    <a:lumOff val="25000"/>
                    <a:alpha val="80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Product Design and development environment</a:t>
            </a:r>
            <a:endParaRPr lang="en-US" altLang="zh-CN" sz="1000" cap="all" dirty="0">
              <a:solidFill>
                <a:schemeClr val="tx1">
                  <a:lumMod val="75000"/>
                  <a:lumOff val="25000"/>
                  <a:alpha val="80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cxnSp>
        <p:nvCxnSpPr>
          <p:cNvPr id="9" name="直接连接符 8"/>
          <p:cNvCxnSpPr/>
          <p:nvPr userDrawn="1"/>
        </p:nvCxnSpPr>
        <p:spPr>
          <a:xfrm>
            <a:off x="3712845" y="4349750"/>
            <a:ext cx="2984500" cy="0"/>
          </a:xfrm>
          <a:prstGeom prst="line">
            <a:avLst/>
          </a:prstGeom>
          <a:ln>
            <a:solidFill>
              <a:schemeClr val="tx1">
                <a:lumMod val="50000"/>
                <a:lumOff val="50000"/>
                <a:alpha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76985" y="2426335"/>
            <a:ext cx="2731135" cy="702945"/>
          </a:xfrm>
          <a:prstGeom prst="rect">
            <a:avLst/>
          </a:prstGeom>
        </p:spPr>
        <p:txBody>
          <a:bodyPr>
            <a:noAutofit/>
            <a:extLst>
              <a:ext uri="{4A0BC546-FE56-4ADE-93B0-CB8AF2F6F144}">
                <wpsdc:textFrameExt xmlns:wpsdc="http://www.wps.cn/officeDocument/2022/drawingmlCustomData" type="text"/>
              </a:ext>
            </a:extLst>
          </a:bodyPr>
          <a:p>
            <a:pPr algn="l"/>
            <a:r>
              <a:rPr lang="zh-CN" altLang="en-US" sz="1800">
                <a:solidFill>
                  <a:schemeClr val="accent5"/>
                </a:solidFill>
                <a:latin typeface="汉仪文黑-45简" panose="00020600040101010101" charset="-122"/>
                <a:ea typeface="汉仪文黑-45简" panose="00020600040101010101" charset="-122"/>
                <a:sym typeface="汉仪文黑-45简" panose="00020600040101010101" charset="-122"/>
              </a:rPr>
              <a:t>对使用者的账号进行判断</a:t>
            </a:r>
            <a:endParaRPr lang="zh-CN" altLang="en-US" sz="1800">
              <a:solidFill>
                <a:schemeClr val="accent5"/>
              </a:solidFill>
              <a:latin typeface="汉仪文黑-45简" panose="00020600040101010101" charset="-122"/>
              <a:ea typeface="汉仪文黑-45简" panose="00020600040101010101" charset="-122"/>
              <a:sym typeface="汉仪文黑-45简" panose="00020600040101010101" charset="-122"/>
            </a:endParaRPr>
          </a:p>
        </p:txBody>
      </p:sp>
      <p:sp>
        <p:nvSpPr>
          <p:cNvPr id="4" name="文本框 3" descr="7b0a2020202022776f7264617274223a20227b5c2269645c223a32353030343331332c5c227469645c223a5c225c227d220a7d0a"/>
          <p:cNvSpPr txBox="1"/>
          <p:nvPr/>
        </p:nvSpPr>
        <p:spPr>
          <a:xfrm>
            <a:off x="1638935" y="386715"/>
            <a:ext cx="3072130" cy="829945"/>
          </a:xfrm>
          <a:prstGeom prst="rect">
            <a:avLst/>
          </a:prstGeom>
        </p:spPr>
        <p:txBody>
          <a:bodyPr wrap="square">
            <a:spAutoFit/>
            <a:scene3d>
              <a:camera prst="obliqueBottomRight"/>
              <a:lightRig rig="contrasting" dir="t">
                <a:rot lat="0" lon="0" rev="0"/>
              </a:lightRig>
            </a:scene3d>
            <a:sp3d extrusionH="124408" contourW="3110">
              <a:extrusionClr>
                <a:srgbClr val="CE380A"/>
              </a:extrusionClr>
              <a:contourClr>
                <a:srgbClr val="FFA443"/>
              </a:contourClr>
            </a:sp3d>
            <a:extLst>
              <a:ext uri="{4A0BC546-FE56-4ADE-93B0-CB8AF2F6F144}">
                <wpsdc:textFrameExt xmlns:wpsdc="http://www.wps.cn/officeDocument/2022/drawingmlCustomData" type="title"/>
              </a:ext>
            </a:extLst>
          </a:bodyPr>
          <a:p>
            <a:pPr algn="l"/>
            <a:r>
              <a:rPr lang="zh-CN" altLang="en-US" sz="4800" spc="400">
                <a:ln w="9331" cmpd="sng">
                  <a:solidFill>
                    <a:srgbClr val="FFFCF8"/>
                  </a:solidFill>
                </a:ln>
                <a:solidFill>
                  <a:srgbClr val="50497B"/>
                </a:solidFill>
                <a:effectLst>
                  <a:outerShdw dist="38100" dir="5400000" algn="t" rotWithShape="0">
                    <a:srgbClr val="277790">
                      <a:alpha val="19000"/>
                    </a:srgbClr>
                  </a:outerShdw>
                </a:effectLst>
                <a:latin typeface="汉仪颜楷简" panose="00020600040101010101" charset="-122"/>
                <a:ea typeface="汉仪颜楷简" panose="00020600040101010101" charset="-122"/>
              </a:rPr>
              <a:t>产品设计</a:t>
            </a:r>
            <a:endParaRPr lang="zh-CN" altLang="en-US" sz="4800" spc="400">
              <a:ln w="9331" cmpd="sng">
                <a:solidFill>
                  <a:srgbClr val="FFFCF8"/>
                </a:solidFill>
              </a:ln>
              <a:solidFill>
                <a:srgbClr val="50497B"/>
              </a:solidFill>
              <a:effectLst>
                <a:outerShdw dist="38100" dir="5400000" algn="t" rotWithShape="0">
                  <a:srgbClr val="277790">
                    <a:alpha val="19000"/>
                  </a:srgbClr>
                </a:outerShdw>
              </a:effectLst>
              <a:latin typeface="汉仪颜楷简" panose="00020600040101010101" charset="-122"/>
              <a:ea typeface="汉仪颜楷简" panose="00020600040101010101" charset="-122"/>
            </a:endParaRPr>
          </a:p>
        </p:txBody>
      </p:sp>
      <p:sp>
        <p:nvSpPr>
          <p:cNvPr id="6" name="文本框 5"/>
          <p:cNvSpPr txBox="1"/>
          <p:nvPr/>
        </p:nvSpPr>
        <p:spPr>
          <a:xfrm>
            <a:off x="647065" y="2953935"/>
            <a:ext cx="4064000" cy="337185"/>
          </a:xfrm>
          <a:prstGeom prst="rect">
            <a:avLst/>
          </a:prstGeom>
        </p:spPr>
        <p:txBody>
          <a:bodyPr>
            <a:spAutoFit/>
            <a:extLst>
              <a:ext uri="{4A0BC546-FE56-4ADE-93B0-CB8AF2F6F144}">
                <wpsdc:textFrameExt xmlns:wpsdc="http://www.wps.cn/officeDocument/2022/drawingmlCustomData" type="text"/>
              </a:ext>
            </a:extLst>
          </a:bodyPr>
          <a:p>
            <a:pPr algn="l"/>
            <a:r>
              <a:rPr lang="zh-CN" altLang="en-US" sz="1600">
                <a:solidFill>
                  <a:schemeClr val="accent5"/>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页面背景为北信科校园内流浪猫</a:t>
            </a:r>
            <a:r>
              <a:rPr lang="en-US" altLang="zh-CN" sz="1600">
                <a:solidFill>
                  <a:schemeClr val="accent5"/>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a:t>
            </a:r>
            <a:r>
              <a:rPr lang="zh-CN" altLang="en-US" sz="1600">
                <a:solidFill>
                  <a:schemeClr val="accent5"/>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小玳瑁</a:t>
            </a:r>
            <a:r>
              <a:rPr lang="en-US" altLang="zh-CN" sz="1600">
                <a:solidFill>
                  <a:schemeClr val="accent5"/>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a:t>
            </a:r>
            <a:endParaRPr lang="en-US" altLang="zh-CN" sz="1600">
              <a:solidFill>
                <a:schemeClr val="accent5"/>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7" name="图片 6" descr="微信图片_20230705120906"/>
          <p:cNvPicPr>
            <a:picLocks noChangeAspect="1"/>
          </p:cNvPicPr>
          <p:nvPr/>
        </p:nvPicPr>
        <p:blipFill>
          <a:blip r:embed="rId1"/>
          <a:stretch>
            <a:fillRect/>
          </a:stretch>
        </p:blipFill>
        <p:spPr>
          <a:xfrm>
            <a:off x="8462645" y="2488565"/>
            <a:ext cx="3646805" cy="3661410"/>
          </a:xfrm>
          <a:prstGeom prst="rect">
            <a:avLst/>
          </a:prstGeom>
        </p:spPr>
      </p:pic>
      <p:sp>
        <p:nvSpPr>
          <p:cNvPr id="8" name="文本框 7"/>
          <p:cNvSpPr txBox="1"/>
          <p:nvPr/>
        </p:nvSpPr>
        <p:spPr>
          <a:xfrm>
            <a:off x="8707120" y="1818640"/>
            <a:ext cx="3157220" cy="460375"/>
          </a:xfrm>
          <a:prstGeom prst="rect">
            <a:avLst/>
          </a:prstGeom>
        </p:spPr>
        <p:txBody>
          <a:bodyPr wrap="square">
            <a:spAutoFit/>
            <a:extLst>
              <a:ext uri="{4A0BC546-FE56-4ADE-93B0-CB8AF2F6F144}">
                <wpsdc:textFrameExt xmlns:wpsdc="http://www.wps.cn/officeDocument/2022/drawingmlCustomData" type="text"/>
              </a:ext>
            </a:extLst>
          </a:bodyPr>
          <a:p>
            <a:pPr algn="ctr"/>
            <a:r>
              <a:rPr lang="zh-CN" altLang="en-US" sz="2400">
                <a:solidFill>
                  <a:srgbClr val="586BC1"/>
                </a:solidFill>
                <a:latin typeface="汉仪文黑-45简" panose="00020600040101010101" charset="-122"/>
                <a:ea typeface="汉仪文黑-45简" panose="00020600040101010101" charset="-122"/>
                <a:sym typeface="汉仪文黑-45简" panose="00020600040101010101" charset="-122"/>
              </a:rPr>
              <a:t>论坛内自由发言</a:t>
            </a:r>
            <a:endParaRPr lang="zh-CN" altLang="en-US" sz="2400">
              <a:solidFill>
                <a:srgbClr val="586BC1"/>
              </a:solidFill>
              <a:latin typeface="汉仪文黑-45简" panose="00020600040101010101" charset="-122"/>
              <a:ea typeface="汉仪文黑-45简" panose="00020600040101010101" charset="-122"/>
              <a:sym typeface="汉仪文黑-45简" panose="00020600040101010101" charset="-122"/>
            </a:endParaRPr>
          </a:p>
        </p:txBody>
      </p:sp>
      <p:pic>
        <p:nvPicPr>
          <p:cNvPr id="9" name="图片 8" descr="微信图片_20230705121632"/>
          <p:cNvPicPr>
            <a:picLocks noChangeAspect="1"/>
          </p:cNvPicPr>
          <p:nvPr/>
        </p:nvPicPr>
        <p:blipFill>
          <a:blip r:embed="rId2"/>
          <a:stretch>
            <a:fillRect/>
          </a:stretch>
        </p:blipFill>
        <p:spPr>
          <a:xfrm>
            <a:off x="954405" y="3727450"/>
            <a:ext cx="3505835" cy="2108200"/>
          </a:xfrm>
          <a:prstGeom prst="rect">
            <a:avLst/>
          </a:prstGeom>
        </p:spPr>
      </p:pic>
      <p:pic>
        <p:nvPicPr>
          <p:cNvPr id="10" name="图片 9" descr="微信图片_20230705121742"/>
          <p:cNvPicPr>
            <a:picLocks noChangeAspect="1"/>
          </p:cNvPicPr>
          <p:nvPr/>
        </p:nvPicPr>
        <p:blipFill>
          <a:blip r:embed="rId3"/>
          <a:stretch>
            <a:fillRect/>
          </a:stretch>
        </p:blipFill>
        <p:spPr>
          <a:xfrm>
            <a:off x="4615815" y="1711325"/>
            <a:ext cx="3679190" cy="1821180"/>
          </a:xfrm>
          <a:prstGeom prst="rect">
            <a:avLst/>
          </a:prstGeom>
        </p:spPr>
      </p:pic>
      <p:sp>
        <p:nvSpPr>
          <p:cNvPr id="11" name="文本框 10"/>
          <p:cNvSpPr txBox="1"/>
          <p:nvPr/>
        </p:nvSpPr>
        <p:spPr>
          <a:xfrm>
            <a:off x="4891405" y="4533265"/>
            <a:ext cx="3127375" cy="460375"/>
          </a:xfrm>
          <a:prstGeom prst="rect">
            <a:avLst/>
          </a:prstGeom>
        </p:spPr>
        <p:txBody>
          <a:bodyPr wrap="square">
            <a:spAutoFit/>
            <a:extLst>
              <a:ext uri="{4A0BC546-FE56-4ADE-93B0-CB8AF2F6F144}">
                <wpsdc:textFrameExt xmlns:wpsdc="http://www.wps.cn/officeDocument/2022/drawingmlCustomData" type="text"/>
              </a:ext>
            </a:extLst>
          </a:bodyPr>
          <a:p>
            <a:pPr algn="ctr"/>
            <a:r>
              <a:rPr lang="zh-CN" altLang="en-US" sz="2400">
                <a:gradFill>
                  <a:gsLst>
                    <a:gs pos="100000">
                      <a:srgbClr val="E06A6D"/>
                    </a:gs>
                    <a:gs pos="0">
                      <a:srgbClr val="FDB0BA"/>
                    </a:gs>
                  </a:gsLst>
                  <a:lin scaled="1"/>
                </a:gradFill>
                <a:latin typeface="汉仪文黑-45简" panose="00020600040101010101" charset="-122"/>
                <a:ea typeface="汉仪文黑-45简" panose="00020600040101010101" charset="-122"/>
                <a:sym typeface="汉仪文黑-45简" panose="00020600040101010101" charset="-122"/>
              </a:rPr>
              <a:t>论坛背景采用渐变色</a:t>
            </a:r>
            <a:endParaRPr lang="zh-CN" altLang="en-US" sz="2400">
              <a:gradFill>
                <a:gsLst>
                  <a:gs pos="100000">
                    <a:srgbClr val="E06A6D"/>
                  </a:gs>
                  <a:gs pos="0">
                    <a:srgbClr val="FDB0BA"/>
                  </a:gs>
                </a:gsLst>
                <a:lin scaled="1"/>
              </a:gradFill>
              <a:latin typeface="汉仪文黑-45简" panose="00020600040101010101" charset="-122"/>
              <a:ea typeface="汉仪文黑-45简" panose="00020600040101010101" charset="-122"/>
              <a:sym typeface="汉仪文黑-45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descr="7b0a202020202262756c6c6574223a20227b5c2263617465676f727949645c223a31303030352c5c2274656d706c61746549645c223a32303233313437317d220a7d0a"/>
          <p:cNvSpPr txBox="1"/>
          <p:nvPr/>
        </p:nvSpPr>
        <p:spPr>
          <a:xfrm>
            <a:off x="5645785" y="1238885"/>
            <a:ext cx="3009900" cy="2293620"/>
          </a:xfrm>
          <a:prstGeom prst="rect">
            <a:avLst/>
          </a:prstGeom>
        </p:spPr>
        <p:txBody>
          <a:bodyPr>
            <a:noAutofit/>
            <a:extLst>
              <a:ext uri="{4A0BC546-FE56-4ADE-93B0-CB8AF2F6F144}">
                <wpsdc:textFrameExt xmlns:wpsdc="http://www.wps.cn/officeDocument/2022/drawingmlCustomData" type="text"/>
              </a:ext>
            </a:extLst>
          </a:bodyPr>
          <a:p>
            <a:pPr algn="l"/>
            <a:r>
              <a:rPr sz="2800" dirty="0">
                <a:solidFill>
                  <a:schemeClr val="accent5">
                    <a:lumMod val="7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CSS</a:t>
            </a:r>
            <a:endParaRPr sz="2800" dirty="0">
              <a:solidFill>
                <a:schemeClr val="accent5">
                  <a:lumMod val="7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Char char="•"/>
            </a:pPr>
            <a:endPar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r>
              <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丰富的样式定义</a:t>
            </a:r>
            <a:endPar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lvl="0" indent="-285750" algn="l">
              <a:buFont typeface="Arial" panose="020B0604020202020204" pitchFamily="34" charset="0"/>
              <a:buBlip>
                <a:blip r:embed="rId1"/>
              </a:buBlip>
            </a:pPr>
            <a:r>
              <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易于使用和修改</a:t>
            </a:r>
            <a:endPar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lvl="0" indent="-285750" algn="l">
              <a:buFont typeface="Arial" panose="020B0604020202020204" pitchFamily="34" charset="0"/>
              <a:buBlip>
                <a:blip r:embed="rId1"/>
              </a:buBlip>
            </a:pPr>
            <a:r>
              <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多页面应用</a:t>
            </a:r>
            <a:endPar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lvl="0" indent="-285750" algn="l">
              <a:buFont typeface="Arial" panose="020B0604020202020204" pitchFamily="34" charset="0"/>
              <a:buBlip>
                <a:blip r:embed="rId1"/>
              </a:buBlip>
            </a:pPr>
            <a:r>
              <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层叠</a:t>
            </a:r>
            <a:endPar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lvl="0" indent="-285750" algn="l">
              <a:buFont typeface="Arial" panose="020B0604020202020204" pitchFamily="34" charset="0"/>
              <a:buBlip>
                <a:blip r:embed="rId1"/>
              </a:buBlip>
            </a:pPr>
            <a:r>
              <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页面压缩</a:t>
            </a:r>
            <a:endPar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3" name="文本框 2" descr="7b0a2020202022776f7264617274223a20227b5c2269645c223a32353030343331332c5c227469645c223a5c225c227d220a7d0a"/>
          <p:cNvSpPr txBox="1"/>
          <p:nvPr/>
        </p:nvSpPr>
        <p:spPr>
          <a:xfrm>
            <a:off x="1739265" y="408635"/>
            <a:ext cx="8128000" cy="829945"/>
          </a:xfrm>
          <a:prstGeom prst="rect">
            <a:avLst/>
          </a:prstGeom>
        </p:spPr>
        <p:txBody>
          <a:bodyPr>
            <a:spAutoFit/>
            <a:scene3d>
              <a:camera prst="obliqueBottomRight"/>
              <a:lightRig rig="contrasting" dir="t">
                <a:rot lat="0" lon="0" rev="0"/>
              </a:lightRig>
            </a:scene3d>
            <a:sp3d extrusionH="124408" contourW="3110">
              <a:extrusionClr>
                <a:srgbClr val="CE380A"/>
              </a:extrusionClr>
              <a:contourClr>
                <a:srgbClr val="FFA443"/>
              </a:contourClr>
            </a:sp3d>
            <a:extLst>
              <a:ext uri="{4A0BC546-FE56-4ADE-93B0-CB8AF2F6F144}">
                <wpsdc:textFrameExt xmlns:wpsdc="http://www.wps.cn/officeDocument/2022/drawingmlCustomData" type="title"/>
              </a:ext>
            </a:extLst>
          </a:bodyPr>
          <a:p>
            <a:pPr algn="l"/>
            <a:r>
              <a:rPr lang="zh-CN" altLang="en-US" sz="4800" spc="400">
                <a:ln w="9331" cmpd="sng">
                  <a:solidFill>
                    <a:srgbClr val="FFFCF8"/>
                  </a:solidFill>
                </a:ln>
                <a:solidFill>
                  <a:srgbClr val="50497B"/>
                </a:solidFill>
                <a:effectLst>
                  <a:outerShdw dist="38100" dir="5400000" algn="t" rotWithShape="0">
                    <a:srgbClr val="277790">
                      <a:alpha val="19000"/>
                    </a:srgbClr>
                  </a:outerShdw>
                </a:effectLst>
                <a:latin typeface="汉仪颜楷简" panose="00020600040101010101" charset="-122"/>
                <a:ea typeface="汉仪颜楷简" panose="00020600040101010101" charset="-122"/>
              </a:rPr>
              <a:t>开发环境</a:t>
            </a:r>
            <a:endParaRPr lang="zh-CN" altLang="en-US" sz="4800" spc="400">
              <a:ln w="9331" cmpd="sng">
                <a:solidFill>
                  <a:srgbClr val="FFFCF8"/>
                </a:solidFill>
              </a:ln>
              <a:solidFill>
                <a:srgbClr val="50497B"/>
              </a:solidFill>
              <a:effectLst>
                <a:outerShdw dist="38100" dir="5400000" algn="t" rotWithShape="0">
                  <a:srgbClr val="277790">
                    <a:alpha val="19000"/>
                  </a:srgbClr>
                </a:outerShdw>
              </a:effectLst>
              <a:latin typeface="汉仪颜楷简" panose="00020600040101010101" charset="-122"/>
              <a:ea typeface="汉仪颜楷简" panose="00020600040101010101" charset="-122"/>
            </a:endParaRPr>
          </a:p>
        </p:txBody>
      </p:sp>
      <p:sp>
        <p:nvSpPr>
          <p:cNvPr id="6" name="文本框 5" descr="7b0a202020202262756c6c6574223a20227b5c2263617465676f727949645c223a31303030352c5c2274656d706c61746549645c223a32303233313437357d220a7d0a"/>
          <p:cNvSpPr txBox="1"/>
          <p:nvPr/>
        </p:nvSpPr>
        <p:spPr>
          <a:xfrm>
            <a:off x="5455920" y="3532505"/>
            <a:ext cx="4582795" cy="2762250"/>
          </a:xfrm>
          <a:prstGeom prst="rect">
            <a:avLst/>
          </a:prstGeom>
        </p:spPr>
        <p:txBody>
          <a:bodyPr>
            <a:noAutofit/>
            <a:extLst>
              <a:ext uri="{4A0BC546-FE56-4ADE-93B0-CB8AF2F6F144}">
                <wpsdc:textFrameExt xmlns:wpsdc="http://www.wps.cn/officeDocument/2022/drawingmlCustomData" type="text"/>
              </a:ext>
            </a:extLst>
          </a:bodyPr>
          <a:p>
            <a:pPr algn="ctr"/>
            <a:r>
              <a:rPr lang="en-US" altLang="zh-CN" sz="2800">
                <a:solidFill>
                  <a:schemeClr val="accent5">
                    <a:lumMod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JavaScripe</a:t>
            </a:r>
            <a:r>
              <a:rPr lang="zh-CN" altLang="en-US" sz="2800">
                <a:solidFill>
                  <a:schemeClr val="accent5">
                    <a:lumMod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（简称：</a:t>
            </a:r>
            <a:r>
              <a:rPr lang="en-US" altLang="zh-CN" sz="2800">
                <a:solidFill>
                  <a:schemeClr val="accent5">
                    <a:lumMod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JS</a:t>
            </a:r>
            <a:r>
              <a:rPr lang="zh-CN" altLang="en-US" sz="2800">
                <a:solidFill>
                  <a:schemeClr val="accent5">
                    <a:lumMod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a:t>
            </a:r>
            <a:endPar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Char char="•"/>
            </a:pPr>
            <a:endPar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2"/>
              </a:buBlip>
            </a:pPr>
            <a:r>
              <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嵌入动态文本于</a:t>
            </a:r>
            <a:r>
              <a:rPr lang="en-US" altLang="zh-CN"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HTML</a:t>
            </a:r>
            <a:r>
              <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页面</a:t>
            </a:r>
            <a:endPar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2"/>
              </a:buBlip>
            </a:pPr>
            <a:r>
              <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对浏览器事件做出响应。 </a:t>
            </a:r>
            <a:endPar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2"/>
              </a:buBlip>
            </a:pPr>
            <a:r>
              <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读写HTML元素。 </a:t>
            </a:r>
            <a:endPar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2"/>
              </a:buBlip>
            </a:pPr>
            <a:r>
              <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在数据被提交到服务器之前验证数据。 </a:t>
            </a:r>
            <a:endPar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2"/>
              </a:buBlip>
            </a:pPr>
            <a:r>
              <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检测访客的浏览器信息。 </a:t>
            </a:r>
            <a:endPar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2"/>
              </a:buBlip>
            </a:pPr>
            <a:r>
              <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控制cookies，包括创建和修改等。 </a:t>
            </a:r>
            <a:endPar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2"/>
              </a:buBlip>
            </a:pPr>
            <a:r>
              <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基于Node.js技术进行服务器端编程。</a:t>
            </a:r>
            <a:endPar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7" name="图片 6" descr="0f4f89cfd30f2f890e4137c4cfcbe376"/>
          <p:cNvPicPr>
            <a:picLocks noChangeAspect="1"/>
          </p:cNvPicPr>
          <p:nvPr/>
        </p:nvPicPr>
        <p:blipFill>
          <a:blip r:embed="rId3"/>
          <a:stretch>
            <a:fillRect/>
          </a:stretch>
        </p:blipFill>
        <p:spPr>
          <a:xfrm>
            <a:off x="8238490" y="1295400"/>
            <a:ext cx="3536315" cy="1987550"/>
          </a:xfrm>
          <a:prstGeom prst="rect">
            <a:avLst/>
          </a:prstGeom>
        </p:spPr>
      </p:pic>
      <p:sp>
        <p:nvSpPr>
          <p:cNvPr id="2" name="文本框 1" descr="7b0a202020202262756c6c6574223a20227b5c2263617465676f727949645c223a31303030352c5c2274656d706c61746549645c223a32303233313437337d220a7d0a"/>
          <p:cNvSpPr txBox="1"/>
          <p:nvPr/>
        </p:nvSpPr>
        <p:spPr>
          <a:xfrm>
            <a:off x="1139190" y="1511300"/>
            <a:ext cx="4064000" cy="5066665"/>
          </a:xfrm>
          <a:prstGeom prst="rect">
            <a:avLst/>
          </a:prstGeom>
        </p:spPr>
        <p:txBody>
          <a:bodyPr>
            <a:noAutofit/>
            <a:extLst>
              <a:ext uri="{4A0BC546-FE56-4ADE-93B0-CB8AF2F6F144}">
                <wpsdc:textFrameExt xmlns:wpsdc="http://www.wps.cn/officeDocument/2022/drawingmlCustomData" type="text"/>
              </a:ext>
            </a:extLst>
          </a:bodyPr>
          <a:p>
            <a:pPr algn="ctr"/>
            <a:r>
              <a:rPr sz="2800" dirty="0">
                <a:solidFill>
                  <a:schemeClr val="accent5">
                    <a:lumMod val="7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HTML</a:t>
            </a:r>
            <a:endParaRPr sz="2800" dirty="0">
              <a:solidFill>
                <a:schemeClr val="accent5">
                  <a:lumMod val="7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Char char="•"/>
            </a:pPr>
            <a:endPar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4"/>
              </a:buBlip>
            </a:pPr>
            <a:r>
              <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简易性：超文本标记语言版本升级采用超集方式，从而更加灵活方便。</a:t>
            </a:r>
            <a:endPar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4"/>
              </a:buBlip>
            </a:pPr>
            <a:r>
              <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可扩展性：超文本标记语言的广泛应用带来了加强功能，增加标识符等要求，超文本标记语言采取子类元素的方式，为系统扩展带来保证。 </a:t>
            </a:r>
            <a:endPar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4"/>
              </a:buBlip>
            </a:pPr>
            <a:r>
              <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平台无关性：超文本标记语言可以使用在广泛的平台上</a:t>
            </a:r>
            <a:r>
              <a:rPr lang="zh-CN"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a:t>
            </a:r>
            <a:endPar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4"/>
              </a:buBlip>
            </a:pPr>
            <a:r>
              <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通用性：HTML是网络的通用语言，一种简单、通用的全置标记语言。它允许网页制作人建立文本与图片相结合的复杂页面，这些页面可以被网上任何其他人浏览到，无论使用的是什么类型的电脑或浏览器。</a:t>
            </a:r>
            <a:endPar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algn="l">
              <a:buBlip>
                <a:blip r:embed="rId4"/>
              </a:buBlip>
            </a:pPr>
            <a:endParaRPr lang="zh-CN" altLang="en-US" sz="18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2501265" y="2232660"/>
            <a:ext cx="5407660" cy="704215"/>
          </a:xfrm>
          <a:prstGeom prst="roundRect">
            <a:avLst/>
          </a:prstGeom>
          <a:no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auto">
              <a:lnSpc>
                <a:spcPts val="6000"/>
              </a:lnSpc>
              <a:spcBef>
                <a:spcPts val="0"/>
              </a:spcBef>
              <a:spcAft>
                <a:spcPts val="0"/>
              </a:spcAft>
              <a:buClrTx/>
              <a:buSzTx/>
              <a:buFontTx/>
            </a:pPr>
            <a:r>
              <a:rPr lang="en-US" altLang="zh-CN" sz="8000" b="1">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“03”</a:t>
            </a:r>
            <a:endParaRPr lang="en-US" altLang="zh-CN" sz="8000" b="1">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22" name="标题 21"/>
          <p:cNvSpPr>
            <a:spLocks noGrp="1"/>
          </p:cNvSpPr>
          <p:nvPr/>
        </p:nvSpPr>
        <p:spPr>
          <a:xfrm>
            <a:off x="3293110" y="3430270"/>
            <a:ext cx="3824605" cy="8394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4000">
                <a:solidFill>
                  <a:schemeClr val="tx1">
                    <a:lumMod val="65000"/>
                    <a:lumOff val="3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项目源码与演示</a:t>
            </a:r>
            <a:endParaRPr lang="zh-CN" altLang="en-US" sz="4000">
              <a:solidFill>
                <a:schemeClr val="tx1">
                  <a:lumMod val="65000"/>
                  <a:lumOff val="3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8" name="标题 21"/>
          <p:cNvSpPr>
            <a:spLocks noGrp="1"/>
          </p:cNvSpPr>
          <p:nvPr/>
        </p:nvSpPr>
        <p:spPr>
          <a:xfrm>
            <a:off x="1996758" y="4490085"/>
            <a:ext cx="6416675" cy="4673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ct val="20000"/>
              </a:spcBef>
              <a:buClrTx/>
              <a:buSzTx/>
              <a:buFont typeface="汉仪文黑-45简" panose="00020600040101010101" charset="-122"/>
            </a:pPr>
            <a:r>
              <a:rPr lang="en-US" altLang="zh-CN" sz="1000" cap="all" dirty="0">
                <a:solidFill>
                  <a:schemeClr val="tx1">
                    <a:lumMod val="75000"/>
                    <a:lumOff val="25000"/>
                    <a:alpha val="80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Project Code and Demonstration</a:t>
            </a:r>
            <a:endParaRPr lang="en-US" altLang="zh-CN" sz="1000" cap="all" dirty="0">
              <a:solidFill>
                <a:schemeClr val="tx1">
                  <a:lumMod val="75000"/>
                  <a:lumOff val="25000"/>
                  <a:alpha val="80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algn="ctr">
              <a:lnSpc>
                <a:spcPct val="150000"/>
              </a:lnSpc>
              <a:spcBef>
                <a:spcPct val="20000"/>
              </a:spcBef>
              <a:buClrTx/>
              <a:buSzTx/>
              <a:buFont typeface="汉仪文黑-45简" panose="00020600040101010101" charset="-122"/>
            </a:pPr>
            <a:endParaRPr lang="en-US" altLang="zh-CN" sz="1000" cap="all" dirty="0">
              <a:solidFill>
                <a:schemeClr val="tx1">
                  <a:lumMod val="75000"/>
                  <a:lumOff val="25000"/>
                  <a:alpha val="80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cxnSp>
        <p:nvCxnSpPr>
          <p:cNvPr id="9" name="直接连接符 8"/>
          <p:cNvCxnSpPr/>
          <p:nvPr userDrawn="1"/>
        </p:nvCxnSpPr>
        <p:spPr>
          <a:xfrm>
            <a:off x="3712845" y="4349750"/>
            <a:ext cx="2984500" cy="0"/>
          </a:xfrm>
          <a:prstGeom prst="line">
            <a:avLst/>
          </a:prstGeom>
          <a:ln>
            <a:solidFill>
              <a:schemeClr val="tx1">
                <a:lumMod val="50000"/>
                <a:lumOff val="50000"/>
                <a:alpha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COMMONDATA" val="eyJjb3VudCI6MTQsImhkaWQiOiI4NTcxMTA3OGI2NTcxNTVlNzI0Y2E0NDdiMDI5NDE0MyIsInVzZXJDb3VudCI6Mn0="/>
  <p:tag name="KSO_WPP_MARK_KEY" val="98027672-565b-4188-9d92-ce7c38c011b3"/>
</p:tagLst>
</file>

<file path=ppt/theme/theme1.xml><?xml version="1.0" encoding="utf-8"?>
<a:theme xmlns:a="http://schemas.openxmlformats.org/drawingml/2006/main" name="Office 主题">
  <a:themeElements>
    <a:clrScheme name="自定义 53">
      <a:dk1>
        <a:sysClr val="windowText" lastClr="000000"/>
      </a:dk1>
      <a:lt1>
        <a:sysClr val="window" lastClr="FFFFFF"/>
      </a:lt1>
      <a:dk2>
        <a:srgbClr val="44546A"/>
      </a:dk2>
      <a:lt2>
        <a:srgbClr val="E7E6E6"/>
      </a:lt2>
      <a:accent1>
        <a:srgbClr val="808ECF"/>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文黑-45简"/>
        <a:ea typeface=""/>
        <a:cs typeface=""/>
        <a:font script="Jpan" typeface="ＭＳ Ｐゴシック"/>
        <a:font script="Hang" typeface="맑은 고딕"/>
        <a:font script="Hans" typeface="汉仪文黑-4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45简"/>
        <a:ea typeface=""/>
        <a:cs typeface=""/>
        <a:font script="Jpan" typeface="ＭＳ Ｐゴシック"/>
        <a:font script="Hang" typeface="맑은 고딕"/>
        <a:font script="Hans" typeface="汉仪文黑-45简"/>
        <a:font script="Hant" typeface="新細明體"/>
        <a:font script="Arab" typeface="汉仪文黑-45简"/>
        <a:font script="Hebr" typeface="汉仪文黑-4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文黑-4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文黑-45简"/>
        <a:ea typeface=""/>
        <a:cs typeface=""/>
        <a:font script="Jpan" typeface="ＭＳ Ｐゴシック"/>
        <a:font script="Hang" typeface="맑은 고딕"/>
        <a:font script="Hans" typeface="汉仪文黑-4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45简"/>
        <a:ea typeface=""/>
        <a:cs typeface=""/>
        <a:font script="Jpan" typeface="ＭＳ Ｐゴシック"/>
        <a:font script="Hang" typeface="맑은 고딕"/>
        <a:font script="Hans" typeface="汉仪文黑-45简"/>
        <a:font script="Hant" typeface="新細明體"/>
        <a:font script="Arab" typeface="汉仪文黑-45简"/>
        <a:font script="Hebr" typeface="汉仪文黑-4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文黑-4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文黑-45简"/>
        <a:ea typeface=""/>
        <a:cs typeface=""/>
        <a:font script="Jpan" typeface="ＭＳ Ｐゴシック"/>
        <a:font script="Hang" typeface="맑은 고딕"/>
        <a:font script="Hans" typeface="汉仪文黑-4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45简"/>
        <a:ea typeface=""/>
        <a:cs typeface=""/>
        <a:font script="Jpan" typeface="ＭＳ Ｐゴシック"/>
        <a:font script="Hang" typeface="맑은 고딕"/>
        <a:font script="Hans" typeface="汉仪文黑-45简"/>
        <a:font script="Hant" typeface="新細明體"/>
        <a:font script="Arab" typeface="汉仪文黑-45简"/>
        <a:font script="Hebr" typeface="汉仪文黑-4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文黑-4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文黑-45简"/>
        <a:ea typeface=""/>
        <a:cs typeface=""/>
        <a:font script="Jpan" typeface="ＭＳ Ｐゴシック"/>
        <a:font script="Hang" typeface="맑은 고딕"/>
        <a:font script="Hans" typeface="汉仪文黑-4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45简"/>
        <a:ea typeface=""/>
        <a:cs typeface=""/>
        <a:font script="Jpan" typeface="ＭＳ Ｐゴシック"/>
        <a:font script="Hang" typeface="맑은 고딕"/>
        <a:font script="Hans" typeface="汉仪文黑-45简"/>
        <a:font script="Hant" typeface="新細明體"/>
        <a:font script="Arab" typeface="汉仪文黑-45简"/>
        <a:font script="Hebr" typeface="汉仪文黑-4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文黑-4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文黑-45简"/>
        <a:ea typeface=""/>
        <a:cs typeface=""/>
        <a:font script="Jpan" typeface="ＭＳ Ｐゴシック"/>
        <a:font script="Hang" typeface="맑은 고딕"/>
        <a:font script="Hans" typeface="汉仪文黑-4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45简"/>
        <a:ea typeface=""/>
        <a:cs typeface=""/>
        <a:font script="Jpan" typeface="ＭＳ Ｐゴシック"/>
        <a:font script="Hang" typeface="맑은 고딕"/>
        <a:font script="Hans" typeface="汉仪文黑-45简"/>
        <a:font script="Hant" typeface="新細明體"/>
        <a:font script="Arab" typeface="汉仪文黑-45简"/>
        <a:font script="Hebr" typeface="汉仪文黑-4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文黑-4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自定义 53">
      <a:dk1>
        <a:sysClr val="windowText" lastClr="000000"/>
      </a:dk1>
      <a:lt1>
        <a:sysClr val="window" lastClr="FFFFFF"/>
      </a:lt1>
      <a:dk2>
        <a:srgbClr val="44546A"/>
      </a:dk2>
      <a:lt2>
        <a:srgbClr val="E7E6E6"/>
      </a:lt2>
      <a:accent1>
        <a:srgbClr val="808ECF"/>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文黑-45简"/>
        <a:ea typeface=""/>
        <a:cs typeface=""/>
        <a:font script="Jpan" typeface="ＭＳ Ｐゴシック"/>
        <a:font script="Hang" typeface="맑은 고딕"/>
        <a:font script="Hans" typeface="汉仪文黑-4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45简"/>
        <a:ea typeface=""/>
        <a:cs typeface=""/>
        <a:font script="Jpan" typeface="ＭＳ Ｐゴシック"/>
        <a:font script="Hang" typeface="맑은 고딕"/>
        <a:font script="Hans" typeface="汉仪文黑-45简"/>
        <a:font script="Hant" typeface="新細明體"/>
        <a:font script="Arab" typeface="汉仪文黑-45简"/>
        <a:font script="Hebr" typeface="汉仪文黑-4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文黑-4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文黑-4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45简"/>
        <a:ea typeface=""/>
        <a:cs typeface=""/>
        <a:font script="Jpan" typeface="ＭＳ Ｐゴシック"/>
        <a:font script="Hang" typeface="맑은 고딕"/>
        <a:font script="Hans" typeface="汉仪文黑-45简"/>
        <a:font script="Hant" typeface="新細明體"/>
        <a:font script="Arab" typeface="汉仪文黑-45简"/>
        <a:font script="Hebr" typeface="汉仪文黑-4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文黑-4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文黑-4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45简"/>
        <a:ea typeface=""/>
        <a:cs typeface=""/>
        <a:font script="Jpan" typeface="ＭＳ Ｐゴシック"/>
        <a:font script="Hang" typeface="맑은 고딕"/>
        <a:font script="Hans" typeface="汉仪文黑-45简"/>
        <a:font script="Hant" typeface="新細明體"/>
        <a:font script="Arab" typeface="汉仪文黑-45简"/>
        <a:font script="Hebr" typeface="汉仪文黑-4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文黑-4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2398</Words>
  <Application>WPS 演示</Application>
  <PresentationFormat>宽屏</PresentationFormat>
  <Paragraphs>199</Paragraphs>
  <Slides>18</Slides>
  <Notes>2</Notes>
  <HiddenSlides>1</HiddenSlides>
  <MMClips>0</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18</vt:i4>
      </vt:variant>
    </vt:vector>
  </HeadingPairs>
  <TitlesOfParts>
    <vt:vector size="35" baseType="lpstr">
      <vt:lpstr>Arial</vt:lpstr>
      <vt:lpstr>宋体</vt:lpstr>
      <vt:lpstr>Wingdings</vt:lpstr>
      <vt:lpstr>汉仪文黑-45简</vt:lpstr>
      <vt:lpstr>微软雅黑</vt:lpstr>
      <vt:lpstr>Calibri</vt:lpstr>
      <vt:lpstr>汉仪旗黑-60简</vt:lpstr>
      <vt:lpstr>汉仪颜楷简</vt:lpstr>
      <vt:lpstr>汉仪程行简</vt:lpstr>
      <vt:lpstr>汉仪中楷简</vt:lpstr>
      <vt:lpstr>Arial Unicode MS</vt:lpstr>
      <vt:lpstr>Office 主题</vt:lpstr>
      <vt:lpstr>1_Office 主题</vt:lpstr>
      <vt:lpstr>2_Office 主题</vt:lpstr>
      <vt:lpstr>3_Office 主题</vt:lpstr>
      <vt:lpstr>4_Office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zsl</dc:creator>
  <cp:lastModifiedBy>屮艸芔茻</cp:lastModifiedBy>
  <cp:revision>24</cp:revision>
  <dcterms:created xsi:type="dcterms:W3CDTF">2022-05-11T06:47:00Z</dcterms:created>
  <dcterms:modified xsi:type="dcterms:W3CDTF">2023-07-06T08:11:13Z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61AE392A8C3E4EA39A92221D09921C4A_13</vt:lpwstr>
  </property>
  <property fmtid="{D5CDD505-2E9C-101B-9397-08002B2CF9AE}" pid="3" name="KSOProductBuildVer">
    <vt:lpwstr>2052-11.1.0.14309</vt:lpwstr>
  </property>
  <property fmtid="{D5CDD505-2E9C-101B-9397-08002B2CF9AE}" pid="4" name="KSOTemplateUUID">
    <vt:lpwstr>v1.0_mb_eOR6nsq7bEHabo+uzsjWXA==</vt:lpwstr>
  </property>
</Properties>
</file>